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7" r:id="rId3"/>
    <p:sldId id="258" r:id="rId4"/>
    <p:sldId id="259" r:id="rId5"/>
    <p:sldId id="270" r:id="rId6"/>
    <p:sldId id="269" r:id="rId7"/>
    <p:sldId id="268" r:id="rId8"/>
    <p:sldId id="267" r:id="rId9"/>
    <p:sldId id="266" r:id="rId10"/>
    <p:sldId id="265" r:id="rId11"/>
    <p:sldId id="264" r:id="rId12"/>
    <p:sldId id="263" r:id="rId13"/>
    <p:sldId id="271" r:id="rId14"/>
    <p:sldId id="262" r:id="rId15"/>
    <p:sldId id="261" r:id="rId16"/>
    <p:sldId id="260" r:id="rId17"/>
    <p:sldId id="272" r:id="rId18"/>
    <p:sldId id="273" r:id="rId19"/>
    <p:sldId id="279" r:id="rId20"/>
    <p:sldId id="274" r:id="rId21"/>
    <p:sldId id="275" r:id="rId22"/>
    <p:sldId id="276" r:id="rId23"/>
    <p:sldId id="277" r:id="rId24"/>
    <p:sldId id="278" r:id="rId25"/>
    <p:sldId id="280" r:id="rId26"/>
    <p:sldId id="282" r:id="rId27"/>
    <p:sldId id="336" r:id="rId28"/>
    <p:sldId id="284" r:id="rId29"/>
    <p:sldId id="285" r:id="rId30"/>
    <p:sldId id="286" r:id="rId31"/>
    <p:sldId id="292" r:id="rId32"/>
    <p:sldId id="287" r:id="rId33"/>
    <p:sldId id="288" r:id="rId34"/>
    <p:sldId id="289" r:id="rId35"/>
    <p:sldId id="297" r:id="rId36"/>
    <p:sldId id="290" r:id="rId37"/>
    <p:sldId id="291" r:id="rId38"/>
    <p:sldId id="293"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7" r:id="rId78"/>
    <p:sldId id="338"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22" autoAdjust="0"/>
  </p:normalViewPr>
  <p:slideViewPr>
    <p:cSldViewPr snapToGrid="0">
      <p:cViewPr varScale="1">
        <p:scale>
          <a:sx n="66" d="100"/>
          <a:sy n="66" d="100"/>
        </p:scale>
        <p:origin x="576" y="52"/>
      </p:cViewPr>
      <p:guideLst/>
    </p:cSldViewPr>
  </p:slideViewPr>
  <p:notesTextViewPr>
    <p:cViewPr>
      <p:scale>
        <a:sx n="1" d="1"/>
        <a:sy n="1" d="1"/>
      </p:scale>
      <p:origin x="0" y="-2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9283F0-EBD1-4CC8-B43E-15DEAF74BE05}" type="datetimeFigureOut">
              <a:rPr lang="zh-CN" altLang="en-US" smtClean="0"/>
              <a:t>2023/3/9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0AD5D-890F-4ADC-829E-96AA52C34433}" type="slidenum">
              <a:rPr lang="zh-CN" altLang="en-US" smtClean="0"/>
              <a:t>‹#›</a:t>
            </a:fld>
            <a:endParaRPr lang="zh-CN" altLang="en-US"/>
          </a:p>
        </p:txBody>
      </p:sp>
    </p:spTree>
    <p:extLst>
      <p:ext uri="{BB962C8B-B14F-4D97-AF65-F5344CB8AC3E}">
        <p14:creationId xmlns:p14="http://schemas.microsoft.com/office/powerpoint/2010/main" val="2205570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50AD5D-890F-4ADC-829E-96AA52C34433}" type="slidenum">
              <a:rPr lang="zh-CN" altLang="en-US" smtClean="0"/>
              <a:t>24</a:t>
            </a:fld>
            <a:endParaRPr lang="zh-CN" altLang="en-US"/>
          </a:p>
        </p:txBody>
      </p:sp>
    </p:spTree>
    <p:extLst>
      <p:ext uri="{BB962C8B-B14F-4D97-AF65-F5344CB8AC3E}">
        <p14:creationId xmlns:p14="http://schemas.microsoft.com/office/powerpoint/2010/main" val="159830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333333"/>
                </a:solidFill>
                <a:latin typeface="PingFang SC"/>
              </a:rPr>
              <a:t>在语法分析过程中，分析器根据当前已经扫描过的标记流，再加上尚未扫描的标记，确定怎样分析这个句子。如果只看一个尚未处理的标记就能确定怎么进行下一步分析，就叫做</a:t>
            </a:r>
            <a:r>
              <a:rPr lang="en-US" altLang="zh-CN" dirty="0">
                <a:solidFill>
                  <a:srgbClr val="333333"/>
                </a:solidFill>
                <a:latin typeface="PingFang SC"/>
              </a:rPr>
              <a:t>Lookahead 1</a:t>
            </a:r>
            <a:r>
              <a:rPr lang="zh-CN" altLang="en-US" dirty="0">
                <a:solidFill>
                  <a:srgbClr val="333333"/>
                </a:solidFill>
                <a:latin typeface="PingFang SC"/>
              </a:rPr>
              <a:t>，如果需要看两个才能确定，就叫做</a:t>
            </a:r>
            <a:r>
              <a:rPr lang="en-US" altLang="zh-CN" dirty="0">
                <a:solidFill>
                  <a:srgbClr val="333333"/>
                </a:solidFill>
                <a:latin typeface="PingFang SC"/>
              </a:rPr>
              <a:t>Lookahead 2</a:t>
            </a:r>
            <a:r>
              <a:rPr lang="zh-CN" altLang="en-US" dirty="0">
                <a:solidFill>
                  <a:srgbClr val="333333"/>
                </a:solidFill>
                <a:latin typeface="PingFang SC"/>
              </a:rPr>
              <a:t>，依此类推</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750AD5D-890F-4ADC-829E-96AA52C34433}" type="slidenum">
              <a:rPr lang="zh-CN" altLang="en-US" smtClean="0"/>
              <a:t>26</a:t>
            </a:fld>
            <a:endParaRPr lang="zh-CN" altLang="en-US"/>
          </a:p>
        </p:txBody>
      </p:sp>
    </p:spTree>
    <p:extLst>
      <p:ext uri="{BB962C8B-B14F-4D97-AF65-F5344CB8AC3E}">
        <p14:creationId xmlns:p14="http://schemas.microsoft.com/office/powerpoint/2010/main" val="16065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2F9B9-E20A-40ED-9C8B-B2C00B58678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DC39BB9-26D6-4D41-A3CC-25EEFE63DF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2BEEB9E-9825-4747-B3AE-250BB90A66ED}"/>
              </a:ext>
            </a:extLst>
          </p:cNvPr>
          <p:cNvSpPr>
            <a:spLocks noGrp="1"/>
          </p:cNvSpPr>
          <p:nvPr>
            <p:ph type="dt" sz="half" idx="10"/>
          </p:nvPr>
        </p:nvSpPr>
        <p:spPr/>
        <p:txBody>
          <a:bodyPr/>
          <a:lstStyle/>
          <a:p>
            <a:fld id="{7D0D23FF-B8C7-4D26-8EDA-90392672A014}" type="datetimeFigureOut">
              <a:rPr lang="zh-CN" altLang="en-US" smtClean="0"/>
              <a:t>2023/3/9</a:t>
            </a:fld>
            <a:endParaRPr lang="zh-CN" altLang="en-US"/>
          </a:p>
        </p:txBody>
      </p:sp>
      <p:sp>
        <p:nvSpPr>
          <p:cNvPr id="5" name="页脚占位符 4">
            <a:extLst>
              <a:ext uri="{FF2B5EF4-FFF2-40B4-BE49-F238E27FC236}">
                <a16:creationId xmlns:a16="http://schemas.microsoft.com/office/drawing/2014/main" id="{5164B18A-78D9-460F-81A2-7E0EF5892B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481300-4E73-4FE7-BA98-B6729DB4A9B7}"/>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4976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84ACB-9688-404B-8273-A827571A5D4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2FFFB9A-8AE1-4569-9A3B-9072B828C8C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CBD44AB-F733-48C8-B952-FAF276BE6FCB}"/>
              </a:ext>
            </a:extLst>
          </p:cNvPr>
          <p:cNvSpPr>
            <a:spLocks noGrp="1"/>
          </p:cNvSpPr>
          <p:nvPr>
            <p:ph type="dt" sz="half" idx="10"/>
          </p:nvPr>
        </p:nvSpPr>
        <p:spPr/>
        <p:txBody>
          <a:bodyPr/>
          <a:lstStyle/>
          <a:p>
            <a:fld id="{7D0D23FF-B8C7-4D26-8EDA-90392672A014}" type="datetimeFigureOut">
              <a:rPr lang="zh-CN" altLang="en-US" smtClean="0"/>
              <a:t>2023/3/9</a:t>
            </a:fld>
            <a:endParaRPr lang="zh-CN" altLang="en-US"/>
          </a:p>
        </p:txBody>
      </p:sp>
      <p:sp>
        <p:nvSpPr>
          <p:cNvPr id="5" name="页脚占位符 4">
            <a:extLst>
              <a:ext uri="{FF2B5EF4-FFF2-40B4-BE49-F238E27FC236}">
                <a16:creationId xmlns:a16="http://schemas.microsoft.com/office/drawing/2014/main" id="{0E48BCB6-D079-480C-A382-CF435E349F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010B84-E360-49BB-9CDB-4D69566B21DB}"/>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394640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F7D337-A83D-4D38-AAED-E980ACB560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B8EB04-7835-49B3-B806-65E84765BC9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368BFF2-19D0-4733-823D-05D9D46E896A}"/>
              </a:ext>
            </a:extLst>
          </p:cNvPr>
          <p:cNvSpPr>
            <a:spLocks noGrp="1"/>
          </p:cNvSpPr>
          <p:nvPr>
            <p:ph type="dt" sz="half" idx="10"/>
          </p:nvPr>
        </p:nvSpPr>
        <p:spPr/>
        <p:txBody>
          <a:bodyPr/>
          <a:lstStyle/>
          <a:p>
            <a:fld id="{7D0D23FF-B8C7-4D26-8EDA-90392672A014}" type="datetimeFigureOut">
              <a:rPr lang="zh-CN" altLang="en-US" smtClean="0"/>
              <a:t>2023/3/9</a:t>
            </a:fld>
            <a:endParaRPr lang="zh-CN" altLang="en-US"/>
          </a:p>
        </p:txBody>
      </p:sp>
      <p:sp>
        <p:nvSpPr>
          <p:cNvPr id="5" name="页脚占位符 4">
            <a:extLst>
              <a:ext uri="{FF2B5EF4-FFF2-40B4-BE49-F238E27FC236}">
                <a16:creationId xmlns:a16="http://schemas.microsoft.com/office/drawing/2014/main" id="{E2C66646-AFA6-4291-93F2-1F2BF085BB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3319F7-BB88-456F-AEF7-532AD9559E36}"/>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1145176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E9412-3721-4D8F-AB33-EA1433932E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77A446-A6D9-4221-92AE-F2DC17DEE16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F94790-0675-4AE6-A264-DCF4501E4E5B}"/>
              </a:ext>
            </a:extLst>
          </p:cNvPr>
          <p:cNvSpPr>
            <a:spLocks noGrp="1"/>
          </p:cNvSpPr>
          <p:nvPr>
            <p:ph type="dt" sz="half" idx="10"/>
          </p:nvPr>
        </p:nvSpPr>
        <p:spPr/>
        <p:txBody>
          <a:bodyPr/>
          <a:lstStyle/>
          <a:p>
            <a:fld id="{7D0D23FF-B8C7-4D26-8EDA-90392672A014}" type="datetimeFigureOut">
              <a:rPr lang="zh-CN" altLang="en-US" smtClean="0"/>
              <a:t>2023/3/9</a:t>
            </a:fld>
            <a:endParaRPr lang="zh-CN" altLang="en-US"/>
          </a:p>
        </p:txBody>
      </p:sp>
      <p:sp>
        <p:nvSpPr>
          <p:cNvPr id="5" name="页脚占位符 4">
            <a:extLst>
              <a:ext uri="{FF2B5EF4-FFF2-40B4-BE49-F238E27FC236}">
                <a16:creationId xmlns:a16="http://schemas.microsoft.com/office/drawing/2014/main" id="{DBF6B963-AEC8-486F-9C71-3CB82C1185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1C0287-D494-4709-9C91-61B543C0433D}"/>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201389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B23F0-C060-492B-A539-260AE71841E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2B3CD9-9D7F-4A4E-BFAD-86F2454DAF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D46A826-F02E-44A6-8A71-E14C4169FAC0}"/>
              </a:ext>
            </a:extLst>
          </p:cNvPr>
          <p:cNvSpPr>
            <a:spLocks noGrp="1"/>
          </p:cNvSpPr>
          <p:nvPr>
            <p:ph type="dt" sz="half" idx="10"/>
          </p:nvPr>
        </p:nvSpPr>
        <p:spPr/>
        <p:txBody>
          <a:bodyPr/>
          <a:lstStyle/>
          <a:p>
            <a:fld id="{7D0D23FF-B8C7-4D26-8EDA-90392672A014}" type="datetimeFigureOut">
              <a:rPr lang="zh-CN" altLang="en-US" smtClean="0"/>
              <a:t>2023/3/9</a:t>
            </a:fld>
            <a:endParaRPr lang="zh-CN" altLang="en-US"/>
          </a:p>
        </p:txBody>
      </p:sp>
      <p:sp>
        <p:nvSpPr>
          <p:cNvPr id="5" name="页脚占位符 4">
            <a:extLst>
              <a:ext uri="{FF2B5EF4-FFF2-40B4-BE49-F238E27FC236}">
                <a16:creationId xmlns:a16="http://schemas.microsoft.com/office/drawing/2014/main" id="{DA21D287-F7F7-49E0-8A40-26C6916572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90FD20-76F4-4D83-B9A6-47661F7F4C5D}"/>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661501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9C1ED-13B2-43B5-85BC-E66F92776B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B0B29B-ED31-40FE-82B6-EED98590396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EB17A38-1128-4687-B3EF-4CDCAF62B36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89B9C08-7605-48CF-A164-E38B0B8CBB75}"/>
              </a:ext>
            </a:extLst>
          </p:cNvPr>
          <p:cNvSpPr>
            <a:spLocks noGrp="1"/>
          </p:cNvSpPr>
          <p:nvPr>
            <p:ph type="dt" sz="half" idx="10"/>
          </p:nvPr>
        </p:nvSpPr>
        <p:spPr/>
        <p:txBody>
          <a:bodyPr/>
          <a:lstStyle/>
          <a:p>
            <a:fld id="{7D0D23FF-B8C7-4D26-8EDA-90392672A014}" type="datetimeFigureOut">
              <a:rPr lang="zh-CN" altLang="en-US" smtClean="0"/>
              <a:t>2023/3/9</a:t>
            </a:fld>
            <a:endParaRPr lang="zh-CN" altLang="en-US"/>
          </a:p>
        </p:txBody>
      </p:sp>
      <p:sp>
        <p:nvSpPr>
          <p:cNvPr id="6" name="页脚占位符 5">
            <a:extLst>
              <a:ext uri="{FF2B5EF4-FFF2-40B4-BE49-F238E27FC236}">
                <a16:creationId xmlns:a16="http://schemas.microsoft.com/office/drawing/2014/main" id="{E824D667-C041-4D34-BA2D-ADB7F8613F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E9064B-D8EA-45B1-9DF1-60EB9F5D88AE}"/>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117261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21F7A-3A44-4C07-BC74-14384DE24A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CE7F2B8-F970-4109-A562-B85E8CCC8C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47D862F-F1BF-4917-97B7-F37053FE9DA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B6F84FE-9869-4704-A6CF-86FF73F33E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524253A-0585-4629-BD46-A559C19A4BF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0BD2E8E-0563-448B-8315-426419F5A25A}"/>
              </a:ext>
            </a:extLst>
          </p:cNvPr>
          <p:cNvSpPr>
            <a:spLocks noGrp="1"/>
          </p:cNvSpPr>
          <p:nvPr>
            <p:ph type="dt" sz="half" idx="10"/>
          </p:nvPr>
        </p:nvSpPr>
        <p:spPr/>
        <p:txBody>
          <a:bodyPr/>
          <a:lstStyle/>
          <a:p>
            <a:fld id="{7D0D23FF-B8C7-4D26-8EDA-90392672A014}" type="datetimeFigureOut">
              <a:rPr lang="zh-CN" altLang="en-US" smtClean="0"/>
              <a:t>2023/3/9</a:t>
            </a:fld>
            <a:endParaRPr lang="zh-CN" altLang="en-US"/>
          </a:p>
        </p:txBody>
      </p:sp>
      <p:sp>
        <p:nvSpPr>
          <p:cNvPr id="8" name="页脚占位符 7">
            <a:extLst>
              <a:ext uri="{FF2B5EF4-FFF2-40B4-BE49-F238E27FC236}">
                <a16:creationId xmlns:a16="http://schemas.microsoft.com/office/drawing/2014/main" id="{5451C622-850D-4936-9166-085890AA262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1D6AC2F-3248-496F-A7E1-61897FDFDF6F}"/>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936451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DFCD23-8E51-4E88-934A-8EDED90F1C7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7294A1-AE7E-4FBC-B436-4C985C95C57F}"/>
              </a:ext>
            </a:extLst>
          </p:cNvPr>
          <p:cNvSpPr>
            <a:spLocks noGrp="1"/>
          </p:cNvSpPr>
          <p:nvPr>
            <p:ph type="dt" sz="half" idx="10"/>
          </p:nvPr>
        </p:nvSpPr>
        <p:spPr/>
        <p:txBody>
          <a:bodyPr/>
          <a:lstStyle/>
          <a:p>
            <a:fld id="{7D0D23FF-B8C7-4D26-8EDA-90392672A014}" type="datetimeFigureOut">
              <a:rPr lang="zh-CN" altLang="en-US" smtClean="0"/>
              <a:t>2023/3/9</a:t>
            </a:fld>
            <a:endParaRPr lang="zh-CN" altLang="en-US"/>
          </a:p>
        </p:txBody>
      </p:sp>
      <p:sp>
        <p:nvSpPr>
          <p:cNvPr id="4" name="页脚占位符 3">
            <a:extLst>
              <a:ext uri="{FF2B5EF4-FFF2-40B4-BE49-F238E27FC236}">
                <a16:creationId xmlns:a16="http://schemas.microsoft.com/office/drawing/2014/main" id="{02E6CDD6-B2D9-4A5F-B705-3491A1D5644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9A472F6-B7F8-4C80-9FD1-487CC2DFD321}"/>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122577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47C515A-B374-4656-B01E-8AF5FBB8D99B}"/>
              </a:ext>
            </a:extLst>
          </p:cNvPr>
          <p:cNvSpPr>
            <a:spLocks noGrp="1"/>
          </p:cNvSpPr>
          <p:nvPr>
            <p:ph type="dt" sz="half" idx="10"/>
          </p:nvPr>
        </p:nvSpPr>
        <p:spPr/>
        <p:txBody>
          <a:bodyPr/>
          <a:lstStyle/>
          <a:p>
            <a:fld id="{7D0D23FF-B8C7-4D26-8EDA-90392672A014}" type="datetimeFigureOut">
              <a:rPr lang="zh-CN" altLang="en-US" smtClean="0"/>
              <a:t>2023/3/9</a:t>
            </a:fld>
            <a:endParaRPr lang="zh-CN" altLang="en-US"/>
          </a:p>
        </p:txBody>
      </p:sp>
      <p:sp>
        <p:nvSpPr>
          <p:cNvPr id="3" name="页脚占位符 2">
            <a:extLst>
              <a:ext uri="{FF2B5EF4-FFF2-40B4-BE49-F238E27FC236}">
                <a16:creationId xmlns:a16="http://schemas.microsoft.com/office/drawing/2014/main" id="{7EE7CCA1-C371-4A76-BF53-DC387F3D3F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2ECDF3C-1F80-44F0-808D-4D6B26CE255D}"/>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4066797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F9699-7DAB-47CE-A7DD-2633DB466F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376EC0-F2C0-42B3-AC3E-51173E089A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0CFE25A-DE46-40E4-A592-F6FE0B561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719FE5-4EEF-45FB-9D04-755DF33AAA7E}"/>
              </a:ext>
            </a:extLst>
          </p:cNvPr>
          <p:cNvSpPr>
            <a:spLocks noGrp="1"/>
          </p:cNvSpPr>
          <p:nvPr>
            <p:ph type="dt" sz="half" idx="10"/>
          </p:nvPr>
        </p:nvSpPr>
        <p:spPr/>
        <p:txBody>
          <a:bodyPr/>
          <a:lstStyle/>
          <a:p>
            <a:fld id="{7D0D23FF-B8C7-4D26-8EDA-90392672A014}" type="datetimeFigureOut">
              <a:rPr lang="zh-CN" altLang="en-US" smtClean="0"/>
              <a:t>2023/3/9</a:t>
            </a:fld>
            <a:endParaRPr lang="zh-CN" altLang="en-US"/>
          </a:p>
        </p:txBody>
      </p:sp>
      <p:sp>
        <p:nvSpPr>
          <p:cNvPr id="6" name="页脚占位符 5">
            <a:extLst>
              <a:ext uri="{FF2B5EF4-FFF2-40B4-BE49-F238E27FC236}">
                <a16:creationId xmlns:a16="http://schemas.microsoft.com/office/drawing/2014/main" id="{D8468A15-83AC-48E8-957C-9CDB6F66E65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CA6780-570A-488D-8811-3830FD2CACAF}"/>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60579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9531D-4656-426C-B93F-1EB3EDFD14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DF194D1-B0B5-4EF1-8DE0-58DA4CD41D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0B8E23F-64C9-4EB0-8C4C-7250CC76FD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C8C9531-17BE-4D8A-957A-F527A5B333E3}"/>
              </a:ext>
            </a:extLst>
          </p:cNvPr>
          <p:cNvSpPr>
            <a:spLocks noGrp="1"/>
          </p:cNvSpPr>
          <p:nvPr>
            <p:ph type="dt" sz="half" idx="10"/>
          </p:nvPr>
        </p:nvSpPr>
        <p:spPr/>
        <p:txBody>
          <a:bodyPr/>
          <a:lstStyle/>
          <a:p>
            <a:fld id="{7D0D23FF-B8C7-4D26-8EDA-90392672A014}" type="datetimeFigureOut">
              <a:rPr lang="zh-CN" altLang="en-US" smtClean="0"/>
              <a:t>2023/3/9</a:t>
            </a:fld>
            <a:endParaRPr lang="zh-CN" altLang="en-US"/>
          </a:p>
        </p:txBody>
      </p:sp>
      <p:sp>
        <p:nvSpPr>
          <p:cNvPr id="6" name="页脚占位符 5">
            <a:extLst>
              <a:ext uri="{FF2B5EF4-FFF2-40B4-BE49-F238E27FC236}">
                <a16:creationId xmlns:a16="http://schemas.microsoft.com/office/drawing/2014/main" id="{3DC725B2-106B-4003-97B0-8CD6CA2D24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B9BBA4B-21E6-4BF5-9B55-780A10B57DE6}"/>
              </a:ext>
            </a:extLst>
          </p:cNvPr>
          <p:cNvSpPr>
            <a:spLocks noGrp="1"/>
          </p:cNvSpPr>
          <p:nvPr>
            <p:ph type="sldNum" sz="quarter" idx="12"/>
          </p:nvPr>
        </p:nvSpPr>
        <p:spPr/>
        <p:txBody>
          <a:body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3582865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82646E2-CA8B-4AC6-810B-FC1BB209B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F86376B-A098-469E-AA9F-3AD42D2E7C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3EB503D-6B57-482A-95A1-7451D0019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0D23FF-B8C7-4D26-8EDA-90392672A014}" type="datetimeFigureOut">
              <a:rPr lang="zh-CN" altLang="en-US" smtClean="0"/>
              <a:t>2023/3/9</a:t>
            </a:fld>
            <a:endParaRPr lang="zh-CN" altLang="en-US"/>
          </a:p>
        </p:txBody>
      </p:sp>
      <p:sp>
        <p:nvSpPr>
          <p:cNvPr id="5" name="页脚占位符 4">
            <a:extLst>
              <a:ext uri="{FF2B5EF4-FFF2-40B4-BE49-F238E27FC236}">
                <a16:creationId xmlns:a16="http://schemas.microsoft.com/office/drawing/2014/main" id="{40B4C9EF-3E7C-414D-8653-2FF08B7D0B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26E14E-49BE-478C-BBFC-C375D31D3A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B37AE-0D80-4CE8-8905-F24417E005A6}" type="slidenum">
              <a:rPr lang="zh-CN" altLang="en-US" smtClean="0"/>
              <a:t>‹#›</a:t>
            </a:fld>
            <a:endParaRPr lang="zh-CN" altLang="en-US"/>
          </a:p>
        </p:txBody>
      </p:sp>
    </p:spTree>
    <p:extLst>
      <p:ext uri="{BB962C8B-B14F-4D97-AF65-F5344CB8AC3E}">
        <p14:creationId xmlns:p14="http://schemas.microsoft.com/office/powerpoint/2010/main" val="2047464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2.webp"/><Relationship Id="rId2" Type="http://schemas.openxmlformats.org/officeDocument/2006/relationships/image" Target="../media/image121.webp"/><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44B91-2F9D-49F1-8BB3-4A9C7E2872E1}"/>
              </a:ext>
            </a:extLst>
          </p:cNvPr>
          <p:cNvSpPr>
            <a:spLocks noGrp="1"/>
          </p:cNvSpPr>
          <p:nvPr>
            <p:ph type="ctrTitle"/>
          </p:nvPr>
        </p:nvSpPr>
        <p:spPr>
          <a:xfrm>
            <a:off x="1259174" y="1122363"/>
            <a:ext cx="9408826" cy="2387600"/>
          </a:xfrm>
        </p:spPr>
        <p:txBody>
          <a:bodyPr>
            <a:normAutofit fontScale="90000"/>
          </a:bodyPr>
          <a:lstStyle/>
          <a:p>
            <a:br>
              <a:rPr lang="zh-CN" altLang="en-US" dirty="0"/>
            </a:br>
            <a:r>
              <a:rPr lang="en-US" altLang="zh-CN" dirty="0"/>
              <a:t> </a:t>
            </a:r>
            <a:r>
              <a:rPr lang="en-US" altLang="zh-CN" b="1" dirty="0"/>
              <a:t>Chapter 2 Scanning (lexical analysis)</a:t>
            </a:r>
            <a:endParaRPr lang="zh-CN" altLang="en-US" dirty="0"/>
          </a:p>
        </p:txBody>
      </p:sp>
      <p:sp>
        <p:nvSpPr>
          <p:cNvPr id="3" name="副标题 2">
            <a:extLst>
              <a:ext uri="{FF2B5EF4-FFF2-40B4-BE49-F238E27FC236}">
                <a16:creationId xmlns:a16="http://schemas.microsoft.com/office/drawing/2014/main" id="{72884A7C-9F9B-4191-A7B1-DAA16F784EFD}"/>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580417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B5EE91-1210-48F3-909C-0CAE85F303E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0DCBEA7-D34B-4EA3-B988-9C10BBCDC66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EB6CDDB-861F-40E0-9E3D-3A47B92EB89E}"/>
              </a:ext>
            </a:extLst>
          </p:cNvPr>
          <p:cNvPicPr>
            <a:picLocks noChangeAspect="1"/>
          </p:cNvPicPr>
          <p:nvPr/>
        </p:nvPicPr>
        <p:blipFill>
          <a:blip r:embed="rId2"/>
          <a:stretch>
            <a:fillRect/>
          </a:stretch>
        </p:blipFill>
        <p:spPr>
          <a:xfrm>
            <a:off x="371544" y="548047"/>
            <a:ext cx="11790476" cy="5761905"/>
          </a:xfrm>
          <a:prstGeom prst="rect">
            <a:avLst/>
          </a:prstGeom>
        </p:spPr>
      </p:pic>
    </p:spTree>
    <p:extLst>
      <p:ext uri="{BB962C8B-B14F-4D97-AF65-F5344CB8AC3E}">
        <p14:creationId xmlns:p14="http://schemas.microsoft.com/office/powerpoint/2010/main" val="2543795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B854E-B916-4D85-9202-41F1DBCDAC3D}"/>
              </a:ext>
            </a:extLst>
          </p:cNvPr>
          <p:cNvSpPr>
            <a:spLocks noGrp="1"/>
          </p:cNvSpPr>
          <p:nvPr>
            <p:ph type="title"/>
          </p:nvPr>
        </p:nvSpPr>
        <p:spPr/>
        <p:txBody>
          <a:bodyPr/>
          <a:lstStyle/>
          <a:p>
            <a:r>
              <a:rPr lang="en-US" altLang="zh-CN" dirty="0"/>
              <a:t>2.2.1 Definition of Regular Expression</a:t>
            </a:r>
            <a:endParaRPr lang="zh-CN" altLang="en-US" dirty="0"/>
          </a:p>
        </p:txBody>
      </p:sp>
      <p:sp>
        <p:nvSpPr>
          <p:cNvPr id="3" name="内容占位符 2">
            <a:extLst>
              <a:ext uri="{FF2B5EF4-FFF2-40B4-BE49-F238E27FC236}">
                <a16:creationId xmlns:a16="http://schemas.microsoft.com/office/drawing/2014/main" id="{0FECBA40-CE41-49B9-A9D3-5A1213C3DF03}"/>
              </a:ext>
            </a:extLst>
          </p:cNvPr>
          <p:cNvSpPr>
            <a:spLocks noGrp="1"/>
          </p:cNvSpPr>
          <p:nvPr>
            <p:ph idx="1"/>
          </p:nvPr>
        </p:nvSpPr>
        <p:spPr/>
        <p:txBody>
          <a:bodyPr/>
          <a:lstStyle/>
          <a:p>
            <a:endParaRPr lang="zh-CN" altLang="en-US"/>
          </a:p>
        </p:txBody>
      </p:sp>
      <p:grpSp>
        <p:nvGrpSpPr>
          <p:cNvPr id="6" name="组合 5">
            <a:extLst>
              <a:ext uri="{FF2B5EF4-FFF2-40B4-BE49-F238E27FC236}">
                <a16:creationId xmlns:a16="http://schemas.microsoft.com/office/drawing/2014/main" id="{0AC7FF61-1705-42AB-8A89-998940CF8943}"/>
              </a:ext>
            </a:extLst>
          </p:cNvPr>
          <p:cNvGrpSpPr/>
          <p:nvPr/>
        </p:nvGrpSpPr>
        <p:grpSpPr>
          <a:xfrm>
            <a:off x="748381" y="1697604"/>
            <a:ext cx="10898976" cy="4877034"/>
            <a:chOff x="748381" y="1877484"/>
            <a:chExt cx="10898976" cy="4877034"/>
          </a:xfrm>
        </p:grpSpPr>
        <p:pic>
          <p:nvPicPr>
            <p:cNvPr id="4" name="图片 3">
              <a:extLst>
                <a:ext uri="{FF2B5EF4-FFF2-40B4-BE49-F238E27FC236}">
                  <a16:creationId xmlns:a16="http://schemas.microsoft.com/office/drawing/2014/main" id="{6C647141-6FAB-4F72-97A1-4BD55836C91E}"/>
                </a:ext>
              </a:extLst>
            </p:cNvPr>
            <p:cNvPicPr>
              <a:picLocks noChangeAspect="1"/>
            </p:cNvPicPr>
            <p:nvPr/>
          </p:nvPicPr>
          <p:blipFill>
            <a:blip r:embed="rId2"/>
            <a:stretch>
              <a:fillRect/>
            </a:stretch>
          </p:blipFill>
          <p:spPr>
            <a:xfrm>
              <a:off x="748381" y="1877484"/>
              <a:ext cx="10695238" cy="4247619"/>
            </a:xfrm>
            <a:prstGeom prst="rect">
              <a:avLst/>
            </a:prstGeom>
          </p:spPr>
        </p:pic>
        <p:pic>
          <p:nvPicPr>
            <p:cNvPr id="5" name="图片 4">
              <a:extLst>
                <a:ext uri="{FF2B5EF4-FFF2-40B4-BE49-F238E27FC236}">
                  <a16:creationId xmlns:a16="http://schemas.microsoft.com/office/drawing/2014/main" id="{B0EEA5CD-6D75-4796-8C0C-CB0FAAC2BEC7}"/>
                </a:ext>
              </a:extLst>
            </p:cNvPr>
            <p:cNvPicPr>
              <a:picLocks noChangeAspect="1"/>
            </p:cNvPicPr>
            <p:nvPr/>
          </p:nvPicPr>
          <p:blipFill>
            <a:blip r:embed="rId3"/>
            <a:stretch>
              <a:fillRect/>
            </a:stretch>
          </p:blipFill>
          <p:spPr>
            <a:xfrm>
              <a:off x="1287906" y="5973000"/>
              <a:ext cx="10359451" cy="781518"/>
            </a:xfrm>
            <a:prstGeom prst="rect">
              <a:avLst/>
            </a:prstGeom>
          </p:spPr>
        </p:pic>
      </p:grpSp>
    </p:spTree>
    <p:extLst>
      <p:ext uri="{BB962C8B-B14F-4D97-AF65-F5344CB8AC3E}">
        <p14:creationId xmlns:p14="http://schemas.microsoft.com/office/powerpoint/2010/main" val="1409742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FBE87-069E-4890-B4B7-03D25CB6B36B}"/>
              </a:ext>
            </a:extLst>
          </p:cNvPr>
          <p:cNvSpPr>
            <a:spLocks noGrp="1"/>
          </p:cNvSpPr>
          <p:nvPr>
            <p:ph type="title"/>
          </p:nvPr>
        </p:nvSpPr>
        <p:spPr/>
        <p:txBody>
          <a:bodyPr/>
          <a:lstStyle/>
          <a:p>
            <a:r>
              <a:rPr lang="en-US" altLang="zh-CN" dirty="0"/>
              <a:t>2.2.1 Definition of Regular Expression</a:t>
            </a:r>
            <a:endParaRPr lang="zh-CN" altLang="en-US" dirty="0"/>
          </a:p>
        </p:txBody>
      </p:sp>
      <p:sp>
        <p:nvSpPr>
          <p:cNvPr id="3" name="内容占位符 2">
            <a:extLst>
              <a:ext uri="{FF2B5EF4-FFF2-40B4-BE49-F238E27FC236}">
                <a16:creationId xmlns:a16="http://schemas.microsoft.com/office/drawing/2014/main" id="{9689D69E-BAE2-4AFC-8E9F-6926386F0BF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2A313471-DE5B-4709-BB4F-5600604FBE87}"/>
              </a:ext>
            </a:extLst>
          </p:cNvPr>
          <p:cNvPicPr>
            <a:picLocks noChangeAspect="1"/>
          </p:cNvPicPr>
          <p:nvPr/>
        </p:nvPicPr>
        <p:blipFill>
          <a:blip r:embed="rId2"/>
          <a:stretch>
            <a:fillRect/>
          </a:stretch>
        </p:blipFill>
        <p:spPr>
          <a:xfrm>
            <a:off x="838200" y="1517092"/>
            <a:ext cx="7481341" cy="5005763"/>
          </a:xfrm>
          <a:prstGeom prst="rect">
            <a:avLst/>
          </a:prstGeom>
        </p:spPr>
      </p:pic>
    </p:spTree>
    <p:extLst>
      <p:ext uri="{BB962C8B-B14F-4D97-AF65-F5344CB8AC3E}">
        <p14:creationId xmlns:p14="http://schemas.microsoft.com/office/powerpoint/2010/main" val="127719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28EC86-1B83-4018-AFED-69AE0A795DCC}"/>
              </a:ext>
            </a:extLst>
          </p:cNvPr>
          <p:cNvSpPr>
            <a:spLocks noGrp="1"/>
          </p:cNvSpPr>
          <p:nvPr>
            <p:ph type="title"/>
          </p:nvPr>
        </p:nvSpPr>
        <p:spPr/>
        <p:txBody>
          <a:bodyPr/>
          <a:lstStyle/>
          <a:p>
            <a:r>
              <a:rPr lang="en-US" altLang="zh-CN" dirty="0"/>
              <a:t>2.2.1 Definition of Regular Expression</a:t>
            </a:r>
            <a:endParaRPr lang="zh-CN" altLang="en-US" dirty="0"/>
          </a:p>
        </p:txBody>
      </p:sp>
      <p:sp>
        <p:nvSpPr>
          <p:cNvPr id="3" name="内容占位符 2">
            <a:extLst>
              <a:ext uri="{FF2B5EF4-FFF2-40B4-BE49-F238E27FC236}">
                <a16:creationId xmlns:a16="http://schemas.microsoft.com/office/drawing/2014/main" id="{49A7DFD6-4284-40D6-96E3-453BA6C28CB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EA8400F-DC5B-4840-9373-91EF74C54E56}"/>
              </a:ext>
            </a:extLst>
          </p:cNvPr>
          <p:cNvPicPr>
            <a:picLocks noChangeAspect="1"/>
          </p:cNvPicPr>
          <p:nvPr/>
        </p:nvPicPr>
        <p:blipFill>
          <a:blip r:embed="rId2"/>
          <a:stretch>
            <a:fillRect/>
          </a:stretch>
        </p:blipFill>
        <p:spPr>
          <a:xfrm>
            <a:off x="434095" y="1825625"/>
            <a:ext cx="11323809" cy="3904762"/>
          </a:xfrm>
          <a:prstGeom prst="rect">
            <a:avLst/>
          </a:prstGeom>
        </p:spPr>
      </p:pic>
    </p:spTree>
    <p:extLst>
      <p:ext uri="{BB962C8B-B14F-4D97-AF65-F5344CB8AC3E}">
        <p14:creationId xmlns:p14="http://schemas.microsoft.com/office/powerpoint/2010/main" val="16475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7FCF5-D29B-4E43-BC8A-35095A208D72}"/>
              </a:ext>
            </a:extLst>
          </p:cNvPr>
          <p:cNvSpPr>
            <a:spLocks noGrp="1"/>
          </p:cNvSpPr>
          <p:nvPr>
            <p:ph type="title"/>
          </p:nvPr>
        </p:nvSpPr>
        <p:spPr/>
        <p:txBody>
          <a:bodyPr/>
          <a:lstStyle/>
          <a:p>
            <a:r>
              <a:rPr lang="en-US" altLang="zh-CN" dirty="0"/>
              <a:t>Example </a:t>
            </a:r>
            <a:endParaRPr lang="zh-CN" altLang="en-US" dirty="0"/>
          </a:p>
        </p:txBody>
      </p:sp>
      <p:sp>
        <p:nvSpPr>
          <p:cNvPr id="3" name="内容占位符 2">
            <a:extLst>
              <a:ext uri="{FF2B5EF4-FFF2-40B4-BE49-F238E27FC236}">
                <a16:creationId xmlns:a16="http://schemas.microsoft.com/office/drawing/2014/main" id="{387FACC4-AAAA-4A93-8D0C-521421EED19A}"/>
              </a:ext>
            </a:extLst>
          </p:cNvPr>
          <p:cNvSpPr>
            <a:spLocks noGrp="1"/>
          </p:cNvSpPr>
          <p:nvPr>
            <p:ph idx="1"/>
          </p:nvPr>
        </p:nvSpPr>
        <p:spPr>
          <a:xfrm>
            <a:off x="838200" y="1825625"/>
            <a:ext cx="10515600" cy="1831975"/>
          </a:xfrm>
        </p:spPr>
        <p:txBody>
          <a:bodyPr/>
          <a:lstStyle/>
          <a:p>
            <a:pPr marL="0" lvl="0" indent="0">
              <a:buNone/>
            </a:pPr>
            <a:r>
              <a:rPr lang="en-US" altLang="zh-CN" dirty="0"/>
              <a:t>(1) </a:t>
            </a:r>
            <a:r>
              <a:rPr lang="zh-CN" altLang="zh-CN" dirty="0"/>
              <a:t>∑</a:t>
            </a:r>
            <a:r>
              <a:rPr lang="en-US" altLang="zh-CN" dirty="0"/>
              <a:t>={a, b, c}  </a:t>
            </a:r>
            <a:endParaRPr lang="zh-CN" altLang="zh-CN" dirty="0"/>
          </a:p>
          <a:p>
            <a:r>
              <a:rPr lang="en-US" altLang="zh-CN" dirty="0"/>
              <a:t>the set of all strings over this alphabet that contain exactly one b.</a:t>
            </a:r>
            <a:endParaRPr lang="zh-CN" altLang="zh-CN" dirty="0"/>
          </a:p>
          <a:p>
            <a:endParaRPr lang="en-US" altLang="zh-CN" dirty="0"/>
          </a:p>
          <a:p>
            <a:endParaRPr lang="en-US" altLang="zh-CN" dirty="0"/>
          </a:p>
          <a:p>
            <a:endParaRPr lang="zh-CN" altLang="en-US" dirty="0"/>
          </a:p>
        </p:txBody>
      </p:sp>
      <p:pic>
        <p:nvPicPr>
          <p:cNvPr id="4" name="图片 3">
            <a:extLst>
              <a:ext uri="{FF2B5EF4-FFF2-40B4-BE49-F238E27FC236}">
                <a16:creationId xmlns:a16="http://schemas.microsoft.com/office/drawing/2014/main" id="{4FB2F811-A51C-4E39-BEB6-DAEFB04065C4}"/>
              </a:ext>
            </a:extLst>
          </p:cNvPr>
          <p:cNvPicPr>
            <a:picLocks noChangeAspect="1"/>
          </p:cNvPicPr>
          <p:nvPr/>
        </p:nvPicPr>
        <p:blipFill>
          <a:blip r:embed="rId2"/>
          <a:stretch>
            <a:fillRect/>
          </a:stretch>
        </p:blipFill>
        <p:spPr>
          <a:xfrm>
            <a:off x="1068408" y="2962333"/>
            <a:ext cx="1990476" cy="466667"/>
          </a:xfrm>
          <a:prstGeom prst="rect">
            <a:avLst/>
          </a:prstGeom>
        </p:spPr>
      </p:pic>
      <p:sp>
        <p:nvSpPr>
          <p:cNvPr id="5" name="内容占位符 2">
            <a:extLst>
              <a:ext uri="{FF2B5EF4-FFF2-40B4-BE49-F238E27FC236}">
                <a16:creationId xmlns:a16="http://schemas.microsoft.com/office/drawing/2014/main" id="{D425D00A-2598-4C6D-82D2-0159C4D9D5BA}"/>
              </a:ext>
            </a:extLst>
          </p:cNvPr>
          <p:cNvSpPr txBox="1">
            <a:spLocks/>
          </p:cNvSpPr>
          <p:nvPr/>
        </p:nvSpPr>
        <p:spPr>
          <a:xfrm>
            <a:off x="838200" y="3878320"/>
            <a:ext cx="10515600" cy="183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(2) ∑={ a, b, c} </a:t>
            </a:r>
          </a:p>
          <a:p>
            <a:r>
              <a:rPr lang="en-US" altLang="zh-CN" dirty="0"/>
              <a:t>the set of all strings that  contain at most one b.</a:t>
            </a:r>
          </a:p>
          <a:p>
            <a:endParaRPr lang="en-US" altLang="zh-CN" dirty="0"/>
          </a:p>
          <a:p>
            <a:endParaRPr lang="zh-CN" altLang="en-US" dirty="0"/>
          </a:p>
        </p:txBody>
      </p:sp>
      <p:pic>
        <p:nvPicPr>
          <p:cNvPr id="7" name="图片 6">
            <a:extLst>
              <a:ext uri="{FF2B5EF4-FFF2-40B4-BE49-F238E27FC236}">
                <a16:creationId xmlns:a16="http://schemas.microsoft.com/office/drawing/2014/main" id="{57F5DBF0-30F0-43B3-8110-C73042E34847}"/>
              </a:ext>
            </a:extLst>
          </p:cNvPr>
          <p:cNvPicPr>
            <a:picLocks noChangeAspect="1"/>
          </p:cNvPicPr>
          <p:nvPr/>
        </p:nvPicPr>
        <p:blipFill>
          <a:blip r:embed="rId3"/>
          <a:stretch>
            <a:fillRect/>
          </a:stretch>
        </p:blipFill>
        <p:spPr>
          <a:xfrm>
            <a:off x="1068408" y="4919451"/>
            <a:ext cx="10515600" cy="1288950"/>
          </a:xfrm>
          <a:prstGeom prst="rect">
            <a:avLst/>
          </a:prstGeom>
        </p:spPr>
      </p:pic>
    </p:spTree>
    <p:extLst>
      <p:ext uri="{BB962C8B-B14F-4D97-AF65-F5344CB8AC3E}">
        <p14:creationId xmlns:p14="http://schemas.microsoft.com/office/powerpoint/2010/main" val="198733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1B929-C72B-484E-B5EC-2738F95AD6E3}"/>
              </a:ext>
            </a:extLst>
          </p:cNvPr>
          <p:cNvSpPr>
            <a:spLocks noGrp="1"/>
          </p:cNvSpPr>
          <p:nvPr>
            <p:ph type="title"/>
          </p:nvPr>
        </p:nvSpPr>
        <p:spPr/>
        <p:txBody>
          <a:bodyPr/>
          <a:lstStyle/>
          <a:p>
            <a:r>
              <a:rPr lang="en-US" altLang="zh-CN" dirty="0"/>
              <a:t>Example </a:t>
            </a:r>
            <a:endParaRPr lang="zh-CN" altLang="en-US" dirty="0"/>
          </a:p>
        </p:txBody>
      </p:sp>
      <p:sp>
        <p:nvSpPr>
          <p:cNvPr id="4" name="内容占位符 2">
            <a:extLst>
              <a:ext uri="{FF2B5EF4-FFF2-40B4-BE49-F238E27FC236}">
                <a16:creationId xmlns:a16="http://schemas.microsoft.com/office/drawing/2014/main" id="{2EFAD4DC-2F5A-403B-A573-381E02CD1CA9}"/>
              </a:ext>
            </a:extLst>
          </p:cNvPr>
          <p:cNvSpPr txBox="1">
            <a:spLocks/>
          </p:cNvSpPr>
          <p:nvPr/>
        </p:nvSpPr>
        <p:spPr>
          <a:xfrm>
            <a:off x="838200" y="1825625"/>
            <a:ext cx="10515600" cy="183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(3) ∑={ a, b}</a:t>
            </a:r>
          </a:p>
          <a:p>
            <a:r>
              <a:rPr lang="en-US" altLang="zh-CN" dirty="0"/>
              <a:t>the set of strings consists of a single b surrounded by the same number of a’s..</a:t>
            </a:r>
            <a:endParaRPr lang="zh-CN" altLang="zh-CN" dirty="0"/>
          </a:p>
          <a:p>
            <a:endParaRPr lang="en-US" altLang="zh-CN" dirty="0"/>
          </a:p>
          <a:p>
            <a:endParaRPr lang="en-US" altLang="zh-CN" dirty="0"/>
          </a:p>
          <a:p>
            <a:endParaRPr lang="zh-CN" altLang="en-US" dirty="0"/>
          </a:p>
        </p:txBody>
      </p:sp>
      <p:pic>
        <p:nvPicPr>
          <p:cNvPr id="6" name="图片 5">
            <a:extLst>
              <a:ext uri="{FF2B5EF4-FFF2-40B4-BE49-F238E27FC236}">
                <a16:creationId xmlns:a16="http://schemas.microsoft.com/office/drawing/2014/main" id="{34D1F427-18D3-4946-A221-7265CF66633D}"/>
              </a:ext>
            </a:extLst>
          </p:cNvPr>
          <p:cNvPicPr>
            <a:picLocks noChangeAspect="1"/>
          </p:cNvPicPr>
          <p:nvPr/>
        </p:nvPicPr>
        <p:blipFill>
          <a:blip r:embed="rId2"/>
          <a:stretch>
            <a:fillRect/>
          </a:stretch>
        </p:blipFill>
        <p:spPr>
          <a:xfrm>
            <a:off x="2491238" y="3214714"/>
            <a:ext cx="7209524" cy="428571"/>
          </a:xfrm>
          <a:prstGeom prst="rect">
            <a:avLst/>
          </a:prstGeom>
        </p:spPr>
      </p:pic>
      <p:pic>
        <p:nvPicPr>
          <p:cNvPr id="7" name="图片 6">
            <a:extLst>
              <a:ext uri="{FF2B5EF4-FFF2-40B4-BE49-F238E27FC236}">
                <a16:creationId xmlns:a16="http://schemas.microsoft.com/office/drawing/2014/main" id="{83A21D9B-2A2C-4A64-8E73-EC0861B524BA}"/>
              </a:ext>
            </a:extLst>
          </p:cNvPr>
          <p:cNvPicPr>
            <a:picLocks noChangeAspect="1"/>
          </p:cNvPicPr>
          <p:nvPr/>
        </p:nvPicPr>
        <p:blipFill>
          <a:blip r:embed="rId3"/>
          <a:stretch>
            <a:fillRect/>
          </a:stretch>
        </p:blipFill>
        <p:spPr>
          <a:xfrm>
            <a:off x="1055000" y="3977599"/>
            <a:ext cx="7323809" cy="400000"/>
          </a:xfrm>
          <a:prstGeom prst="rect">
            <a:avLst/>
          </a:prstGeom>
        </p:spPr>
      </p:pic>
      <p:pic>
        <p:nvPicPr>
          <p:cNvPr id="8" name="图片 7">
            <a:extLst>
              <a:ext uri="{FF2B5EF4-FFF2-40B4-BE49-F238E27FC236}">
                <a16:creationId xmlns:a16="http://schemas.microsoft.com/office/drawing/2014/main" id="{63077EE0-179F-4B24-BF86-3FA751031972}"/>
              </a:ext>
            </a:extLst>
          </p:cNvPr>
          <p:cNvPicPr>
            <a:picLocks noChangeAspect="1"/>
          </p:cNvPicPr>
          <p:nvPr/>
        </p:nvPicPr>
        <p:blipFill>
          <a:blip r:embed="rId4"/>
          <a:stretch>
            <a:fillRect/>
          </a:stretch>
        </p:blipFill>
        <p:spPr>
          <a:xfrm>
            <a:off x="1055000" y="4562215"/>
            <a:ext cx="9038095" cy="819048"/>
          </a:xfrm>
          <a:prstGeom prst="rect">
            <a:avLst/>
          </a:prstGeom>
        </p:spPr>
      </p:pic>
      <p:pic>
        <p:nvPicPr>
          <p:cNvPr id="9" name="图片 8">
            <a:extLst>
              <a:ext uri="{FF2B5EF4-FFF2-40B4-BE49-F238E27FC236}">
                <a16:creationId xmlns:a16="http://schemas.microsoft.com/office/drawing/2014/main" id="{88762363-AAA7-446B-B661-7E3C6A32EF4C}"/>
              </a:ext>
            </a:extLst>
          </p:cNvPr>
          <p:cNvPicPr>
            <a:picLocks noChangeAspect="1"/>
          </p:cNvPicPr>
          <p:nvPr/>
        </p:nvPicPr>
        <p:blipFill>
          <a:blip r:embed="rId5"/>
          <a:stretch>
            <a:fillRect/>
          </a:stretch>
        </p:blipFill>
        <p:spPr>
          <a:xfrm>
            <a:off x="1055000" y="5617568"/>
            <a:ext cx="10761905" cy="847619"/>
          </a:xfrm>
          <a:prstGeom prst="rect">
            <a:avLst/>
          </a:prstGeom>
        </p:spPr>
      </p:pic>
    </p:spTree>
    <p:extLst>
      <p:ext uri="{BB962C8B-B14F-4D97-AF65-F5344CB8AC3E}">
        <p14:creationId xmlns:p14="http://schemas.microsoft.com/office/powerpoint/2010/main" val="380679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5FFD6-857C-40F8-A799-66E07D575E13}"/>
              </a:ext>
            </a:extLst>
          </p:cNvPr>
          <p:cNvSpPr>
            <a:spLocks noGrp="1"/>
          </p:cNvSpPr>
          <p:nvPr>
            <p:ph type="title"/>
          </p:nvPr>
        </p:nvSpPr>
        <p:spPr/>
        <p:txBody>
          <a:bodyPr/>
          <a:lstStyle/>
          <a:p>
            <a:r>
              <a:rPr lang="en-US" altLang="zh-CN" dirty="0"/>
              <a:t>Example </a:t>
            </a:r>
            <a:endParaRPr lang="zh-CN" altLang="en-US" dirty="0"/>
          </a:p>
        </p:txBody>
      </p:sp>
      <p:sp>
        <p:nvSpPr>
          <p:cNvPr id="3" name="内容占位符 2">
            <a:extLst>
              <a:ext uri="{FF2B5EF4-FFF2-40B4-BE49-F238E27FC236}">
                <a16:creationId xmlns:a16="http://schemas.microsoft.com/office/drawing/2014/main" id="{97EAD832-AEA8-4DF5-A52D-270C9430CC4E}"/>
              </a:ext>
            </a:extLst>
          </p:cNvPr>
          <p:cNvSpPr>
            <a:spLocks noGrp="1"/>
          </p:cNvSpPr>
          <p:nvPr>
            <p:ph idx="1"/>
          </p:nvPr>
        </p:nvSpPr>
        <p:spPr>
          <a:xfrm>
            <a:off x="838200" y="1609275"/>
            <a:ext cx="10515600" cy="4351338"/>
          </a:xfrm>
        </p:spPr>
        <p:txBody>
          <a:bodyPr/>
          <a:lstStyle/>
          <a:p>
            <a:pPr marL="0" indent="0" algn="just">
              <a:buNone/>
            </a:pPr>
            <a:r>
              <a:rPr lang="en-US" altLang="zh-CN" dirty="0"/>
              <a:t>(4) ∑={ </a:t>
            </a:r>
            <a:r>
              <a:rPr lang="en-US" altLang="zh-CN" dirty="0" err="1"/>
              <a:t>a,b,c</a:t>
            </a:r>
            <a:r>
              <a:rPr lang="en-US" altLang="zh-CN" dirty="0"/>
              <a:t>}</a:t>
            </a:r>
          </a:p>
          <a:p>
            <a:pPr algn="just"/>
            <a:r>
              <a:rPr lang="en-US" altLang="zh-CN" dirty="0"/>
              <a:t>the strings contain no two consecutive b’s </a:t>
            </a:r>
          </a:p>
          <a:p>
            <a:pPr algn="just"/>
            <a:r>
              <a:rPr lang="zh-CN" altLang="en-US" dirty="0"/>
              <a:t>在字母表</a:t>
            </a:r>
            <a:r>
              <a:rPr lang="en-US" altLang="zh-CN" dirty="0"/>
              <a:t>∑ = {</a:t>
            </a:r>
            <a:r>
              <a:rPr lang="en-US" altLang="zh-CN" i="1" dirty="0"/>
              <a:t>a, b, c</a:t>
            </a:r>
            <a:r>
              <a:rPr lang="en-US" altLang="zh-CN" dirty="0"/>
              <a:t>}</a:t>
            </a:r>
            <a:r>
              <a:rPr lang="zh-CN" altLang="en-US" dirty="0"/>
              <a:t>上的串</a:t>
            </a:r>
            <a:r>
              <a:rPr lang="en-US" altLang="zh-CN" i="1" dirty="0"/>
              <a:t>S</a:t>
            </a:r>
            <a:r>
              <a:rPr lang="zh-CN" altLang="en-US" dirty="0"/>
              <a:t>中，任意两个</a:t>
            </a:r>
            <a:r>
              <a:rPr lang="en-US" altLang="zh-CN" i="1" dirty="0"/>
              <a:t>b </a:t>
            </a:r>
            <a:r>
              <a:rPr lang="zh-CN" altLang="en-US" dirty="0"/>
              <a:t>都不相连，所以在任何两个</a:t>
            </a:r>
            <a:r>
              <a:rPr lang="en-US" altLang="zh-CN" i="1" dirty="0"/>
              <a:t>b </a:t>
            </a:r>
            <a:r>
              <a:rPr lang="zh-CN" altLang="en-US" dirty="0"/>
              <a:t>之间都至少有一个</a:t>
            </a:r>
            <a:r>
              <a:rPr lang="en-US" altLang="zh-CN" i="1" dirty="0"/>
              <a:t>a </a:t>
            </a:r>
            <a:r>
              <a:rPr lang="zh-CN" altLang="en-US" dirty="0"/>
              <a:t>或</a:t>
            </a:r>
            <a:r>
              <a:rPr lang="en-US" altLang="zh-CN" i="1" dirty="0"/>
              <a:t>c</a:t>
            </a:r>
            <a:r>
              <a:rPr lang="zh-CN" altLang="en-US" dirty="0"/>
              <a:t>。可分几步来构造这个正则表达式，首先是在每一个</a:t>
            </a:r>
            <a:r>
              <a:rPr lang="en-US" altLang="zh-CN" i="1" dirty="0"/>
              <a:t>b </a:t>
            </a:r>
            <a:r>
              <a:rPr lang="zh-CN" altLang="en-US" dirty="0"/>
              <a:t>后都有一个</a:t>
            </a:r>
            <a:r>
              <a:rPr lang="en-US" altLang="zh-CN" i="1" dirty="0"/>
              <a:t>a </a:t>
            </a:r>
            <a:r>
              <a:rPr lang="zh-CN" altLang="en-US" dirty="0"/>
              <a:t>或</a:t>
            </a:r>
            <a:r>
              <a:rPr lang="en-US" altLang="zh-CN" i="1" dirty="0"/>
              <a:t>c</a:t>
            </a:r>
            <a:r>
              <a:rPr lang="zh-CN" altLang="en-US" dirty="0"/>
              <a:t>，它写作：</a:t>
            </a:r>
            <a:endParaRPr lang="en-US" altLang="zh-CN" dirty="0"/>
          </a:p>
          <a:p>
            <a:pPr algn="just"/>
            <a:endParaRPr lang="en-US" altLang="zh-CN" dirty="0"/>
          </a:p>
          <a:p>
            <a:pPr algn="just"/>
            <a:r>
              <a:rPr lang="zh-CN" altLang="en-US" dirty="0"/>
              <a:t>将其与表达式</a:t>
            </a:r>
            <a:r>
              <a:rPr lang="en-US" altLang="zh-CN" b="1" dirty="0"/>
              <a:t>( a | c ) *</a:t>
            </a:r>
            <a:r>
              <a:rPr lang="zh-CN" altLang="en-US" dirty="0"/>
              <a:t>合并，</a:t>
            </a:r>
            <a:r>
              <a:rPr lang="en-US" altLang="zh-CN" b="1" dirty="0"/>
              <a:t>( a | c ) *</a:t>
            </a:r>
            <a:r>
              <a:rPr lang="zh-CN" altLang="en-US" dirty="0"/>
              <a:t>是与完全不包含</a:t>
            </a:r>
            <a:r>
              <a:rPr lang="en-US" altLang="zh-CN" i="1" dirty="0"/>
              <a:t>b </a:t>
            </a:r>
            <a:r>
              <a:rPr lang="zh-CN" altLang="en-US" dirty="0"/>
              <a:t>的串匹配，则写作：</a:t>
            </a:r>
          </a:p>
        </p:txBody>
      </p:sp>
      <p:pic>
        <p:nvPicPr>
          <p:cNvPr id="4" name="图片 3">
            <a:extLst>
              <a:ext uri="{FF2B5EF4-FFF2-40B4-BE49-F238E27FC236}">
                <a16:creationId xmlns:a16="http://schemas.microsoft.com/office/drawing/2014/main" id="{F8D96C09-078F-4188-9E5C-D0B81448F511}"/>
              </a:ext>
            </a:extLst>
          </p:cNvPr>
          <p:cNvPicPr>
            <a:picLocks noChangeAspect="1"/>
          </p:cNvPicPr>
          <p:nvPr/>
        </p:nvPicPr>
        <p:blipFill>
          <a:blip r:embed="rId2"/>
          <a:stretch>
            <a:fillRect/>
          </a:stretch>
        </p:blipFill>
        <p:spPr>
          <a:xfrm>
            <a:off x="1159053" y="3909732"/>
            <a:ext cx="2019048" cy="447619"/>
          </a:xfrm>
          <a:prstGeom prst="rect">
            <a:avLst/>
          </a:prstGeom>
        </p:spPr>
      </p:pic>
      <p:pic>
        <p:nvPicPr>
          <p:cNvPr id="5" name="图片 4">
            <a:extLst>
              <a:ext uri="{FF2B5EF4-FFF2-40B4-BE49-F238E27FC236}">
                <a16:creationId xmlns:a16="http://schemas.microsoft.com/office/drawing/2014/main" id="{CFC10B47-BAC4-4145-80A7-A73362140985}"/>
              </a:ext>
            </a:extLst>
          </p:cNvPr>
          <p:cNvPicPr>
            <a:picLocks noChangeAspect="1"/>
          </p:cNvPicPr>
          <p:nvPr/>
        </p:nvPicPr>
        <p:blipFill>
          <a:blip r:embed="rId3"/>
          <a:stretch>
            <a:fillRect/>
          </a:stretch>
        </p:blipFill>
        <p:spPr>
          <a:xfrm>
            <a:off x="1045367" y="5518359"/>
            <a:ext cx="4081269" cy="583038"/>
          </a:xfrm>
          <a:prstGeom prst="rect">
            <a:avLst/>
          </a:prstGeom>
        </p:spPr>
      </p:pic>
      <p:pic>
        <p:nvPicPr>
          <p:cNvPr id="6" name="图片 5">
            <a:extLst>
              <a:ext uri="{FF2B5EF4-FFF2-40B4-BE49-F238E27FC236}">
                <a16:creationId xmlns:a16="http://schemas.microsoft.com/office/drawing/2014/main" id="{E65AF4E9-004F-4B90-AC3D-C2DB4EBCC489}"/>
              </a:ext>
            </a:extLst>
          </p:cNvPr>
          <p:cNvPicPr>
            <a:picLocks noChangeAspect="1"/>
          </p:cNvPicPr>
          <p:nvPr/>
        </p:nvPicPr>
        <p:blipFill>
          <a:blip r:embed="rId4"/>
          <a:stretch>
            <a:fillRect/>
          </a:stretch>
        </p:blipFill>
        <p:spPr>
          <a:xfrm>
            <a:off x="5333803" y="4983198"/>
            <a:ext cx="6227164" cy="15975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47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307BC-AD84-42AC-8C92-5873E9D9DE4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3C2C4AC-DA8C-4090-8B87-DD002ADC4CA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47197A41-3BB2-4404-9D98-DCE59859BE86}"/>
              </a:ext>
            </a:extLst>
          </p:cNvPr>
          <p:cNvPicPr>
            <a:picLocks noChangeAspect="1"/>
          </p:cNvPicPr>
          <p:nvPr/>
        </p:nvPicPr>
        <p:blipFill>
          <a:blip r:embed="rId2"/>
          <a:stretch>
            <a:fillRect/>
          </a:stretch>
        </p:blipFill>
        <p:spPr>
          <a:xfrm>
            <a:off x="219855" y="1027906"/>
            <a:ext cx="11752289" cy="3288443"/>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D946E2B9-7A07-453C-BA2C-AAAA0D4A09E8}"/>
              </a:ext>
            </a:extLst>
          </p:cNvPr>
          <p:cNvPicPr>
            <a:picLocks noChangeAspect="1"/>
          </p:cNvPicPr>
          <p:nvPr/>
        </p:nvPicPr>
        <p:blipFill>
          <a:blip r:embed="rId3"/>
          <a:stretch>
            <a:fillRect/>
          </a:stretch>
        </p:blipFill>
        <p:spPr>
          <a:xfrm>
            <a:off x="219855" y="4599966"/>
            <a:ext cx="11752289" cy="12467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8595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C6338-AF80-482B-8D4E-48D48777C692}"/>
              </a:ext>
            </a:extLst>
          </p:cNvPr>
          <p:cNvSpPr>
            <a:spLocks noGrp="1"/>
          </p:cNvSpPr>
          <p:nvPr>
            <p:ph type="title"/>
          </p:nvPr>
        </p:nvSpPr>
        <p:spPr/>
        <p:txBody>
          <a:bodyPr/>
          <a:lstStyle/>
          <a:p>
            <a:r>
              <a:rPr lang="en-US" altLang="zh-CN" dirty="0"/>
              <a:t>Example </a:t>
            </a:r>
            <a:endParaRPr lang="zh-CN" altLang="en-US" dirty="0"/>
          </a:p>
        </p:txBody>
      </p:sp>
      <p:sp>
        <p:nvSpPr>
          <p:cNvPr id="3" name="内容占位符 2">
            <a:extLst>
              <a:ext uri="{FF2B5EF4-FFF2-40B4-BE49-F238E27FC236}">
                <a16:creationId xmlns:a16="http://schemas.microsoft.com/office/drawing/2014/main" id="{AF62FE61-E7C3-427B-B71E-AE587D111A72}"/>
              </a:ext>
            </a:extLst>
          </p:cNvPr>
          <p:cNvSpPr>
            <a:spLocks noGrp="1"/>
          </p:cNvSpPr>
          <p:nvPr>
            <p:ph idx="1"/>
          </p:nvPr>
        </p:nvSpPr>
        <p:spPr/>
        <p:txBody>
          <a:bodyPr/>
          <a:lstStyle/>
          <a:p>
            <a:r>
              <a:rPr lang="en-US" altLang="zh-CN" dirty="0"/>
              <a:t>;</a:t>
            </a:r>
          </a:p>
          <a:p>
            <a:endParaRPr lang="en-US" altLang="zh-CN" dirty="0"/>
          </a:p>
          <a:p>
            <a:endParaRPr lang="en-US" altLang="zh-CN" dirty="0"/>
          </a:p>
          <a:p>
            <a:endParaRPr lang="en-US" altLang="zh-CN" dirty="0"/>
          </a:p>
          <a:p>
            <a:pPr marL="0" indent="0">
              <a:buNone/>
            </a:pPr>
            <a:endParaRPr lang="en-US" altLang="zh-CN" dirty="0"/>
          </a:p>
          <a:p>
            <a:r>
              <a:rPr lang="zh-CN" altLang="en-US" sz="2400" dirty="0"/>
              <a:t>其中</a:t>
            </a:r>
            <a:r>
              <a:rPr lang="zh-CN" altLang="en-US" dirty="0"/>
              <a:t>，</a:t>
            </a:r>
          </a:p>
        </p:txBody>
      </p:sp>
      <p:pic>
        <p:nvPicPr>
          <p:cNvPr id="4" name="图片 3">
            <a:extLst>
              <a:ext uri="{FF2B5EF4-FFF2-40B4-BE49-F238E27FC236}">
                <a16:creationId xmlns:a16="http://schemas.microsoft.com/office/drawing/2014/main" id="{85E1F229-70DC-48A5-BDA1-F0D04601989D}"/>
              </a:ext>
            </a:extLst>
          </p:cNvPr>
          <p:cNvPicPr>
            <a:picLocks noChangeAspect="1"/>
          </p:cNvPicPr>
          <p:nvPr/>
        </p:nvPicPr>
        <p:blipFill>
          <a:blip r:embed="rId2"/>
          <a:stretch>
            <a:fillRect/>
          </a:stretch>
        </p:blipFill>
        <p:spPr>
          <a:xfrm>
            <a:off x="838200" y="1825625"/>
            <a:ext cx="7286470" cy="2475670"/>
          </a:xfrm>
          <a:prstGeom prst="rect">
            <a:avLst/>
          </a:prstGeom>
          <a:ln>
            <a:noFill/>
          </a:ln>
          <a:effectLst>
            <a:softEdge rad="112500"/>
          </a:effectLst>
        </p:spPr>
      </p:pic>
      <p:pic>
        <p:nvPicPr>
          <p:cNvPr id="5" name="图片 4">
            <a:extLst>
              <a:ext uri="{FF2B5EF4-FFF2-40B4-BE49-F238E27FC236}">
                <a16:creationId xmlns:a16="http://schemas.microsoft.com/office/drawing/2014/main" id="{A6234052-BB39-480D-8169-B5971CA1080A}"/>
              </a:ext>
            </a:extLst>
          </p:cNvPr>
          <p:cNvPicPr>
            <a:picLocks noChangeAspect="1"/>
          </p:cNvPicPr>
          <p:nvPr/>
        </p:nvPicPr>
        <p:blipFill>
          <a:blip r:embed="rId3"/>
          <a:stretch>
            <a:fillRect/>
          </a:stretch>
        </p:blipFill>
        <p:spPr>
          <a:xfrm>
            <a:off x="2079286" y="4391262"/>
            <a:ext cx="1647619" cy="428571"/>
          </a:xfrm>
          <a:prstGeom prst="rect">
            <a:avLst/>
          </a:prstGeom>
        </p:spPr>
      </p:pic>
    </p:spTree>
    <p:extLst>
      <p:ext uri="{BB962C8B-B14F-4D97-AF65-F5344CB8AC3E}">
        <p14:creationId xmlns:p14="http://schemas.microsoft.com/office/powerpoint/2010/main" val="206070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5AA53-4F03-4A0A-998B-054404399743}"/>
              </a:ext>
            </a:extLst>
          </p:cNvPr>
          <p:cNvSpPr>
            <a:spLocks noGrp="1"/>
          </p:cNvSpPr>
          <p:nvPr>
            <p:ph type="title"/>
          </p:nvPr>
        </p:nvSpPr>
        <p:spPr/>
        <p:txBody>
          <a:bodyPr/>
          <a:lstStyle/>
          <a:p>
            <a:r>
              <a:rPr lang="en-US" altLang="zh-CN" dirty="0"/>
              <a:t>Example </a:t>
            </a:r>
            <a:endParaRPr lang="zh-CN" altLang="en-US" dirty="0"/>
          </a:p>
        </p:txBody>
      </p:sp>
      <p:sp>
        <p:nvSpPr>
          <p:cNvPr id="3" name="内容占位符 2">
            <a:extLst>
              <a:ext uri="{FF2B5EF4-FFF2-40B4-BE49-F238E27FC236}">
                <a16:creationId xmlns:a16="http://schemas.microsoft.com/office/drawing/2014/main" id="{4F363192-2840-4A38-973F-7A7965789A4A}"/>
              </a:ext>
            </a:extLst>
          </p:cNvPr>
          <p:cNvSpPr>
            <a:spLocks noGrp="1"/>
          </p:cNvSpPr>
          <p:nvPr>
            <p:ph idx="1"/>
          </p:nvPr>
        </p:nvSpPr>
        <p:spPr/>
        <p:txBody>
          <a:bodyPr/>
          <a:lstStyle/>
          <a:p>
            <a:endParaRPr lang="en-US" altLang="zh-CN" dirty="0"/>
          </a:p>
          <a:p>
            <a:endParaRPr lang="en-US" altLang="zh-CN" dirty="0"/>
          </a:p>
          <a:p>
            <a:endParaRPr lang="en-US" altLang="zh-CN" dirty="0"/>
          </a:p>
          <a:p>
            <a:r>
              <a:rPr lang="en-US" altLang="zh-CN" dirty="0"/>
              <a:t>the strings contain an even number(</a:t>
            </a:r>
            <a:r>
              <a:rPr lang="zh-CN" altLang="zh-CN" dirty="0"/>
              <a:t>偶数</a:t>
            </a:r>
            <a:r>
              <a:rPr lang="en-US" altLang="zh-CN" dirty="0"/>
              <a:t>) of a’s</a:t>
            </a:r>
            <a:endParaRPr lang="zh-CN" altLang="zh-CN" dirty="0"/>
          </a:p>
          <a:p>
            <a:endParaRPr lang="zh-CN" altLang="en-US" dirty="0"/>
          </a:p>
        </p:txBody>
      </p:sp>
      <p:pic>
        <p:nvPicPr>
          <p:cNvPr id="4" name="图片 3">
            <a:extLst>
              <a:ext uri="{FF2B5EF4-FFF2-40B4-BE49-F238E27FC236}">
                <a16:creationId xmlns:a16="http://schemas.microsoft.com/office/drawing/2014/main" id="{92F1A7E6-1DE7-480F-9AE2-F53EF3008F7B}"/>
              </a:ext>
            </a:extLst>
          </p:cNvPr>
          <p:cNvPicPr>
            <a:picLocks noChangeAspect="1"/>
          </p:cNvPicPr>
          <p:nvPr/>
        </p:nvPicPr>
        <p:blipFill>
          <a:blip r:embed="rId2"/>
          <a:stretch>
            <a:fillRect/>
          </a:stretch>
        </p:blipFill>
        <p:spPr>
          <a:xfrm>
            <a:off x="838200" y="1825626"/>
            <a:ext cx="4873052" cy="1036819"/>
          </a:xfrm>
          <a:prstGeom prst="rect">
            <a:avLst/>
          </a:prstGeom>
        </p:spPr>
      </p:pic>
      <p:pic>
        <p:nvPicPr>
          <p:cNvPr id="5" name="图片 4">
            <a:extLst>
              <a:ext uri="{FF2B5EF4-FFF2-40B4-BE49-F238E27FC236}">
                <a16:creationId xmlns:a16="http://schemas.microsoft.com/office/drawing/2014/main" id="{E4F76109-C5E0-49C1-BAA4-F15C8C3947B6}"/>
              </a:ext>
            </a:extLst>
          </p:cNvPr>
          <p:cNvPicPr>
            <a:picLocks noChangeAspect="1"/>
          </p:cNvPicPr>
          <p:nvPr/>
        </p:nvPicPr>
        <p:blipFill>
          <a:blip r:embed="rId3"/>
          <a:stretch>
            <a:fillRect/>
          </a:stretch>
        </p:blipFill>
        <p:spPr>
          <a:xfrm>
            <a:off x="449706" y="4585984"/>
            <a:ext cx="11292588" cy="1620777"/>
          </a:xfrm>
          <a:prstGeom prst="rect">
            <a:avLst/>
          </a:prstGeom>
        </p:spPr>
      </p:pic>
      <p:sp>
        <p:nvSpPr>
          <p:cNvPr id="6" name="箭头: 下 5">
            <a:extLst>
              <a:ext uri="{FF2B5EF4-FFF2-40B4-BE49-F238E27FC236}">
                <a16:creationId xmlns:a16="http://schemas.microsoft.com/office/drawing/2014/main" id="{8F91D743-BDA4-454A-B161-763829796570}"/>
              </a:ext>
            </a:extLst>
          </p:cNvPr>
          <p:cNvSpPr/>
          <p:nvPr/>
        </p:nvSpPr>
        <p:spPr>
          <a:xfrm>
            <a:off x="4901784" y="3995556"/>
            <a:ext cx="1648918" cy="6813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1979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53A73-3017-4B78-AEC3-4A9548378BF4}"/>
              </a:ext>
            </a:extLst>
          </p:cNvPr>
          <p:cNvSpPr>
            <a:spLocks noGrp="1"/>
          </p:cNvSpPr>
          <p:nvPr>
            <p:ph type="title"/>
          </p:nvPr>
        </p:nvSpPr>
        <p:spPr/>
        <p:txBody>
          <a:bodyPr/>
          <a:lstStyle/>
          <a:p>
            <a:r>
              <a:rPr lang="en-US" altLang="zh-CN" b="1" dirty="0"/>
              <a:t>Scanning (lexical analysis)</a:t>
            </a:r>
            <a:endParaRPr lang="zh-CN" altLang="en-US" dirty="0"/>
          </a:p>
        </p:txBody>
      </p:sp>
      <p:sp>
        <p:nvSpPr>
          <p:cNvPr id="3" name="内容占位符 2">
            <a:extLst>
              <a:ext uri="{FF2B5EF4-FFF2-40B4-BE49-F238E27FC236}">
                <a16:creationId xmlns:a16="http://schemas.microsoft.com/office/drawing/2014/main" id="{DC5D4FB3-ED68-4348-9338-2E6B088FB357}"/>
              </a:ext>
            </a:extLst>
          </p:cNvPr>
          <p:cNvSpPr>
            <a:spLocks noGrp="1"/>
          </p:cNvSpPr>
          <p:nvPr>
            <p:ph idx="1"/>
          </p:nvPr>
        </p:nvSpPr>
        <p:spPr/>
        <p:txBody>
          <a:bodyPr>
            <a:normAutofit/>
          </a:bodyPr>
          <a:lstStyle/>
          <a:p>
            <a:pPr marL="0" indent="0">
              <a:buNone/>
            </a:pPr>
            <a:r>
              <a:rPr lang="en-US" altLang="zh-CN" dirty="0"/>
              <a:t>Reading the source program as a file of characters. </a:t>
            </a:r>
            <a:endParaRPr lang="zh-CN" altLang="zh-CN" sz="2000" dirty="0"/>
          </a:p>
          <a:p>
            <a:pPr marL="0" indent="0">
              <a:buNone/>
            </a:pPr>
            <a:r>
              <a:rPr lang="en-US" altLang="zh-CN" dirty="0"/>
              <a:t>Dividing the file up into tokens.</a:t>
            </a:r>
            <a:endParaRPr lang="zh-CN" altLang="zh-CN" sz="2000" dirty="0"/>
          </a:p>
          <a:p>
            <a:r>
              <a:rPr lang="en-US" altLang="zh-CN" dirty="0"/>
              <a:t>Tokens: represents a unit of information in the source program.</a:t>
            </a:r>
            <a:endParaRPr lang="zh-CN" altLang="zh-CN" sz="2000" dirty="0"/>
          </a:p>
          <a:p>
            <a:pPr marL="0" indent="0">
              <a:buNone/>
            </a:pPr>
            <a:r>
              <a:rPr lang="en-US" altLang="zh-CN" dirty="0"/>
              <a:t> Examples: keywords, identifiers, arithmetic symbols, multicharacter symbols.</a:t>
            </a:r>
            <a:endParaRPr lang="zh-CN" altLang="zh-CN" sz="2000" dirty="0"/>
          </a:p>
          <a:p>
            <a:endParaRPr lang="zh-CN" altLang="en-US" dirty="0"/>
          </a:p>
        </p:txBody>
      </p:sp>
      <p:pic>
        <p:nvPicPr>
          <p:cNvPr id="5" name="图片 4">
            <a:extLst>
              <a:ext uri="{FF2B5EF4-FFF2-40B4-BE49-F238E27FC236}">
                <a16:creationId xmlns:a16="http://schemas.microsoft.com/office/drawing/2014/main" id="{AC98087D-DD2D-4A30-BDC2-070FCAB0FCF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1043690" y="4414620"/>
            <a:ext cx="10104620" cy="2078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7258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3E0A9-62AD-4997-84CA-85CAF6C5AFA0}"/>
              </a:ext>
            </a:extLst>
          </p:cNvPr>
          <p:cNvSpPr>
            <a:spLocks noGrp="1"/>
          </p:cNvSpPr>
          <p:nvPr>
            <p:ph type="title"/>
          </p:nvPr>
        </p:nvSpPr>
        <p:spPr/>
        <p:txBody>
          <a:bodyPr/>
          <a:lstStyle/>
          <a:p>
            <a:r>
              <a:rPr lang="en-US" altLang="zh-CN" b="1" dirty="0"/>
              <a:t>Exercise </a:t>
            </a:r>
            <a:endParaRPr lang="zh-CN" altLang="en-US" dirty="0"/>
          </a:p>
        </p:txBody>
      </p:sp>
      <p:sp>
        <p:nvSpPr>
          <p:cNvPr id="3" name="内容占位符 2">
            <a:extLst>
              <a:ext uri="{FF2B5EF4-FFF2-40B4-BE49-F238E27FC236}">
                <a16:creationId xmlns:a16="http://schemas.microsoft.com/office/drawing/2014/main" id="{CAEEC70B-4316-424D-83BF-AC5A7150D73F}"/>
              </a:ext>
            </a:extLst>
          </p:cNvPr>
          <p:cNvSpPr>
            <a:spLocks noGrp="1"/>
          </p:cNvSpPr>
          <p:nvPr>
            <p:ph idx="1"/>
          </p:nvPr>
        </p:nvSpPr>
        <p:spPr/>
        <p:txBody>
          <a:bodyPr/>
          <a:lstStyle/>
          <a:p>
            <a:r>
              <a:rPr lang="en-US" altLang="zh-CN" dirty="0"/>
              <a:t>(1)  L( a(</a:t>
            </a:r>
            <a:r>
              <a:rPr lang="en-US" altLang="zh-CN" dirty="0" err="1"/>
              <a:t>a|b</a:t>
            </a:r>
            <a:r>
              <a:rPr lang="en-US" altLang="zh-CN" dirty="0"/>
              <a:t>)*b )  =   </a:t>
            </a:r>
          </a:p>
          <a:p>
            <a:pPr marL="0" indent="0">
              <a:buNone/>
            </a:pPr>
            <a:r>
              <a:rPr lang="en-US" altLang="zh-CN" dirty="0"/>
              <a:t>    </a:t>
            </a:r>
            <a:endParaRPr lang="zh-CN" altLang="zh-CN" dirty="0"/>
          </a:p>
          <a:p>
            <a:r>
              <a:rPr lang="en-US" altLang="zh-CN" dirty="0"/>
              <a:t>(2)  L(( (</a:t>
            </a:r>
            <a:r>
              <a:rPr lang="zh-CN" altLang="zh-CN" dirty="0"/>
              <a:t>ε</a:t>
            </a:r>
            <a:r>
              <a:rPr lang="en-US" altLang="zh-CN" dirty="0"/>
              <a:t>|a) b*)*)   =  </a:t>
            </a:r>
          </a:p>
          <a:p>
            <a:endParaRPr lang="zh-CN" altLang="zh-CN" dirty="0"/>
          </a:p>
          <a:p>
            <a:r>
              <a:rPr lang="en-US" altLang="zh-CN" dirty="0"/>
              <a:t>(3)  L( (</a:t>
            </a:r>
            <a:r>
              <a:rPr lang="en-US" altLang="zh-CN" dirty="0" err="1"/>
              <a:t>a|b</a:t>
            </a:r>
            <a:r>
              <a:rPr lang="en-US" altLang="zh-CN" dirty="0"/>
              <a:t>)* a(</a:t>
            </a:r>
            <a:r>
              <a:rPr lang="en-US" altLang="zh-CN" dirty="0" err="1"/>
              <a:t>a|b</a:t>
            </a:r>
            <a:r>
              <a:rPr lang="en-US" altLang="zh-CN" dirty="0"/>
              <a:t>) (</a:t>
            </a:r>
            <a:r>
              <a:rPr lang="en-US" altLang="zh-CN" dirty="0" err="1"/>
              <a:t>a|b</a:t>
            </a:r>
            <a:r>
              <a:rPr lang="en-US" altLang="zh-CN" dirty="0"/>
              <a:t>) ) = </a:t>
            </a:r>
          </a:p>
          <a:p>
            <a:endParaRPr lang="zh-CN" altLang="zh-CN" dirty="0"/>
          </a:p>
          <a:p>
            <a:r>
              <a:rPr lang="en-US" altLang="zh-CN" dirty="0"/>
              <a:t>(4)  L( a*</a:t>
            </a:r>
            <a:r>
              <a:rPr lang="en-US" altLang="zh-CN" dirty="0" err="1"/>
              <a:t>ba</a:t>
            </a:r>
            <a:r>
              <a:rPr lang="en-US" altLang="zh-CN" dirty="0"/>
              <a:t>*</a:t>
            </a:r>
            <a:r>
              <a:rPr lang="en-US" altLang="zh-CN" dirty="0" err="1"/>
              <a:t>ba</a:t>
            </a:r>
            <a:r>
              <a:rPr lang="en-US" altLang="zh-CN" dirty="0"/>
              <a:t>*</a:t>
            </a:r>
            <a:r>
              <a:rPr lang="en-US" altLang="zh-CN" dirty="0" err="1"/>
              <a:t>ba</a:t>
            </a:r>
            <a:r>
              <a:rPr lang="en-US" altLang="zh-CN" dirty="0"/>
              <a:t>* ) = </a:t>
            </a:r>
            <a:endParaRPr lang="zh-CN" altLang="zh-CN" dirty="0"/>
          </a:p>
          <a:p>
            <a:endParaRPr lang="zh-CN" altLang="en-US" dirty="0"/>
          </a:p>
        </p:txBody>
      </p:sp>
    </p:spTree>
    <p:extLst>
      <p:ext uri="{BB962C8B-B14F-4D97-AF65-F5344CB8AC3E}">
        <p14:creationId xmlns:p14="http://schemas.microsoft.com/office/powerpoint/2010/main" val="680829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5DA5A-2721-4E44-BEB4-98C5524601AF}"/>
              </a:ext>
            </a:extLst>
          </p:cNvPr>
          <p:cNvSpPr>
            <a:spLocks noGrp="1"/>
          </p:cNvSpPr>
          <p:nvPr>
            <p:ph type="title"/>
          </p:nvPr>
        </p:nvSpPr>
        <p:spPr/>
        <p:txBody>
          <a:bodyPr/>
          <a:lstStyle/>
          <a:p>
            <a:r>
              <a:rPr lang="en-US" altLang="zh-CN" b="1" dirty="0"/>
              <a:t>2.2.2 Extensions to Regular Expressions</a:t>
            </a:r>
            <a:endParaRPr lang="zh-CN" altLang="en-US" dirty="0"/>
          </a:p>
        </p:txBody>
      </p:sp>
      <p:pic>
        <p:nvPicPr>
          <p:cNvPr id="4" name="内容占位符 3">
            <a:extLst>
              <a:ext uri="{FF2B5EF4-FFF2-40B4-BE49-F238E27FC236}">
                <a16:creationId xmlns:a16="http://schemas.microsoft.com/office/drawing/2014/main" id="{11235220-4BC3-4490-8E99-D7E2A4DD7CF0}"/>
              </a:ext>
            </a:extLst>
          </p:cNvPr>
          <p:cNvPicPr>
            <a:picLocks noGrp="1" noChangeAspect="1"/>
          </p:cNvPicPr>
          <p:nvPr>
            <p:ph idx="1"/>
          </p:nvPr>
        </p:nvPicPr>
        <p:blipFill>
          <a:blip r:embed="rId2"/>
          <a:stretch>
            <a:fillRect/>
          </a:stretch>
        </p:blipFill>
        <p:spPr>
          <a:xfrm>
            <a:off x="838200" y="1690688"/>
            <a:ext cx="7661223" cy="4351338"/>
          </a:xfrm>
          <a:prstGeom prst="rect">
            <a:avLst/>
          </a:prstGeom>
        </p:spPr>
      </p:pic>
      <p:sp>
        <p:nvSpPr>
          <p:cNvPr id="5" name="矩形 4">
            <a:extLst>
              <a:ext uri="{FF2B5EF4-FFF2-40B4-BE49-F238E27FC236}">
                <a16:creationId xmlns:a16="http://schemas.microsoft.com/office/drawing/2014/main" id="{0BA136DC-5574-45A9-A6FF-782DBF601408}"/>
              </a:ext>
            </a:extLst>
          </p:cNvPr>
          <p:cNvSpPr/>
          <p:nvPr/>
        </p:nvSpPr>
        <p:spPr>
          <a:xfrm>
            <a:off x="5599616" y="2074065"/>
            <a:ext cx="3079689" cy="369332"/>
          </a:xfrm>
          <a:prstGeom prst="rect">
            <a:avLst/>
          </a:prstGeom>
        </p:spPr>
        <p:txBody>
          <a:bodyPr wrap="none">
            <a:spAutoFit/>
          </a:bodyPr>
          <a:lstStyle/>
          <a:p>
            <a:r>
              <a:rPr lang="en-US" altLang="zh-CN" b="1" dirty="0">
                <a:latin typeface="Courier"/>
              </a:rPr>
              <a:t>( 0 | 1 ) ( 0 | 1 ) *</a:t>
            </a:r>
            <a:endParaRPr lang="zh-CN" altLang="en-US" dirty="0"/>
          </a:p>
        </p:txBody>
      </p:sp>
      <p:sp>
        <p:nvSpPr>
          <p:cNvPr id="6" name="箭头: 右 5">
            <a:extLst>
              <a:ext uri="{FF2B5EF4-FFF2-40B4-BE49-F238E27FC236}">
                <a16:creationId xmlns:a16="http://schemas.microsoft.com/office/drawing/2014/main" id="{B4687E4C-4578-4094-9C48-96925A44FBAA}"/>
              </a:ext>
            </a:extLst>
          </p:cNvPr>
          <p:cNvSpPr/>
          <p:nvPr/>
        </p:nvSpPr>
        <p:spPr>
          <a:xfrm>
            <a:off x="5074961" y="2111540"/>
            <a:ext cx="449705" cy="284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1ED83E19-4E94-4B98-93BD-6B5FD1F3B7E4}"/>
              </a:ext>
            </a:extLst>
          </p:cNvPr>
          <p:cNvPicPr>
            <a:picLocks noChangeAspect="1"/>
          </p:cNvPicPr>
          <p:nvPr/>
        </p:nvPicPr>
        <p:blipFill>
          <a:blip r:embed="rId3"/>
          <a:stretch>
            <a:fillRect/>
          </a:stretch>
        </p:blipFill>
        <p:spPr>
          <a:xfrm>
            <a:off x="5599616" y="2584141"/>
            <a:ext cx="1590476" cy="571429"/>
          </a:xfrm>
          <a:prstGeom prst="rect">
            <a:avLst/>
          </a:prstGeom>
        </p:spPr>
      </p:pic>
      <p:sp>
        <p:nvSpPr>
          <p:cNvPr id="8" name="箭头: 右 7">
            <a:extLst>
              <a:ext uri="{FF2B5EF4-FFF2-40B4-BE49-F238E27FC236}">
                <a16:creationId xmlns:a16="http://schemas.microsoft.com/office/drawing/2014/main" id="{8F05E1A7-157F-4C7D-B88C-0F01065783D5}"/>
              </a:ext>
            </a:extLst>
          </p:cNvPr>
          <p:cNvSpPr/>
          <p:nvPr/>
        </p:nvSpPr>
        <p:spPr>
          <a:xfrm>
            <a:off x="5074961" y="2789325"/>
            <a:ext cx="449705" cy="284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54AB57F-B22B-49D7-8349-FDE1072D0BC7}"/>
              </a:ext>
            </a:extLst>
          </p:cNvPr>
          <p:cNvSpPr/>
          <p:nvPr/>
        </p:nvSpPr>
        <p:spPr>
          <a:xfrm>
            <a:off x="1137054" y="3155570"/>
            <a:ext cx="10515600" cy="923330"/>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dirty="0">
                <a:latin typeface="AdobeSongStd-Light"/>
              </a:rPr>
              <a:t>我们经常需要写出字符的范围，例如所有的小写字母或所有的数字。直到现在都是在用表示法  </a:t>
            </a:r>
            <a:r>
              <a:rPr lang="en-US" altLang="zh-CN" b="1" dirty="0">
                <a:latin typeface="Courier"/>
              </a:rPr>
              <a:t>a| b |...|z </a:t>
            </a:r>
            <a:r>
              <a:rPr lang="zh-CN" altLang="en-US" dirty="0">
                <a:latin typeface="AdobeSongStd-Light"/>
              </a:rPr>
              <a:t>来表示小写字母，用</a:t>
            </a:r>
            <a:r>
              <a:rPr lang="en-US" altLang="zh-CN" b="1" dirty="0">
                <a:latin typeface="Courier"/>
              </a:rPr>
              <a:t>0|1 |...|9</a:t>
            </a:r>
            <a:r>
              <a:rPr lang="zh-CN" altLang="en-US" dirty="0">
                <a:latin typeface="AdobeSongStd-Light"/>
              </a:rPr>
              <a:t>来表示数字。还可针对这种情况使用一个特殊表示法，但常见的表示法是利用方括号和一个连字符，如</a:t>
            </a:r>
            <a:r>
              <a:rPr lang="en-US" altLang="zh-CN" b="1" dirty="0">
                <a:latin typeface="Courier"/>
              </a:rPr>
              <a:t>[a-z]</a:t>
            </a:r>
            <a:r>
              <a:rPr lang="zh-CN" altLang="en-US" dirty="0">
                <a:latin typeface="AdobeSongStd-Light"/>
              </a:rPr>
              <a:t>是指所有小写字母，</a:t>
            </a:r>
            <a:r>
              <a:rPr lang="en-US" altLang="zh-CN" b="1" dirty="0">
                <a:latin typeface="Courier"/>
              </a:rPr>
              <a:t>[0 -9]</a:t>
            </a:r>
            <a:r>
              <a:rPr lang="zh-CN" altLang="en-US" dirty="0">
                <a:latin typeface="AdobeSongStd-Light"/>
              </a:rPr>
              <a:t>则指数字。</a:t>
            </a:r>
            <a:endParaRPr lang="zh-CN" altLang="en-US" dirty="0"/>
          </a:p>
        </p:txBody>
      </p:sp>
    </p:spTree>
    <p:extLst>
      <p:ext uri="{BB962C8B-B14F-4D97-AF65-F5344CB8AC3E}">
        <p14:creationId xmlns:p14="http://schemas.microsoft.com/office/powerpoint/2010/main" val="292366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0ADD3-1FEE-4B7B-85B3-F618AEC4A5AC}"/>
              </a:ext>
            </a:extLst>
          </p:cNvPr>
          <p:cNvSpPr>
            <a:spLocks noGrp="1"/>
          </p:cNvSpPr>
          <p:nvPr>
            <p:ph type="title"/>
          </p:nvPr>
        </p:nvSpPr>
        <p:spPr/>
        <p:txBody>
          <a:bodyPr/>
          <a:lstStyle/>
          <a:p>
            <a:r>
              <a:rPr lang="en-US" altLang="zh-CN" b="1" dirty="0"/>
              <a:t>2.2.2 Extensions to Regular Expressions</a:t>
            </a:r>
            <a:endParaRPr lang="zh-CN" altLang="en-US" dirty="0"/>
          </a:p>
        </p:txBody>
      </p:sp>
      <p:sp>
        <p:nvSpPr>
          <p:cNvPr id="3" name="内容占位符 2">
            <a:extLst>
              <a:ext uri="{FF2B5EF4-FFF2-40B4-BE49-F238E27FC236}">
                <a16:creationId xmlns:a16="http://schemas.microsoft.com/office/drawing/2014/main" id="{7247A216-DDE2-4F89-AB98-024E655F971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1245A96-DCCD-4931-8166-5D02B3C3D1E2}"/>
              </a:ext>
            </a:extLst>
          </p:cNvPr>
          <p:cNvPicPr>
            <a:picLocks noChangeAspect="1"/>
          </p:cNvPicPr>
          <p:nvPr/>
        </p:nvPicPr>
        <p:blipFill>
          <a:blip r:embed="rId2"/>
          <a:stretch>
            <a:fillRect/>
          </a:stretch>
        </p:blipFill>
        <p:spPr>
          <a:xfrm>
            <a:off x="219855" y="1825625"/>
            <a:ext cx="11752289" cy="40054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987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19328-7CAF-47AB-977B-F41738EFC6DC}"/>
              </a:ext>
            </a:extLst>
          </p:cNvPr>
          <p:cNvSpPr>
            <a:spLocks noGrp="1"/>
          </p:cNvSpPr>
          <p:nvPr>
            <p:ph type="title"/>
          </p:nvPr>
        </p:nvSpPr>
        <p:spPr/>
        <p:txBody>
          <a:bodyPr/>
          <a:lstStyle/>
          <a:p>
            <a:r>
              <a:rPr lang="en-US" altLang="zh-CN" dirty="0"/>
              <a:t>2.2.3 Regular Expressions for Programming Language Tokens</a:t>
            </a:r>
            <a:endParaRPr lang="zh-CN" altLang="en-US" dirty="0"/>
          </a:p>
        </p:txBody>
      </p:sp>
      <p:sp>
        <p:nvSpPr>
          <p:cNvPr id="3" name="内容占位符 2">
            <a:extLst>
              <a:ext uri="{FF2B5EF4-FFF2-40B4-BE49-F238E27FC236}">
                <a16:creationId xmlns:a16="http://schemas.microsoft.com/office/drawing/2014/main" id="{8C3AE711-DB45-401F-922D-F0FA8B9EE50F}"/>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290921A8-8E23-4205-B106-4E303459C82A}"/>
              </a:ext>
            </a:extLst>
          </p:cNvPr>
          <p:cNvPicPr>
            <a:picLocks noChangeAspect="1"/>
          </p:cNvPicPr>
          <p:nvPr/>
        </p:nvPicPr>
        <p:blipFill>
          <a:blip r:embed="rId2"/>
          <a:stretch>
            <a:fillRect/>
          </a:stretch>
        </p:blipFill>
        <p:spPr>
          <a:xfrm>
            <a:off x="838200" y="1960537"/>
            <a:ext cx="7866667" cy="3752381"/>
          </a:xfrm>
          <a:prstGeom prst="rect">
            <a:avLst/>
          </a:prstGeom>
          <a:ln>
            <a:noFill/>
          </a:ln>
          <a:effectLst>
            <a:softEdge rad="112500"/>
          </a:effectLst>
        </p:spPr>
      </p:pic>
    </p:spTree>
    <p:extLst>
      <p:ext uri="{BB962C8B-B14F-4D97-AF65-F5344CB8AC3E}">
        <p14:creationId xmlns:p14="http://schemas.microsoft.com/office/powerpoint/2010/main" val="1079503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C28B4-EC2B-4D80-92C5-4FF673450027}"/>
              </a:ext>
            </a:extLst>
          </p:cNvPr>
          <p:cNvSpPr>
            <a:spLocks noGrp="1"/>
          </p:cNvSpPr>
          <p:nvPr>
            <p:ph type="title"/>
          </p:nvPr>
        </p:nvSpPr>
        <p:spPr/>
        <p:txBody>
          <a:bodyPr/>
          <a:lstStyle/>
          <a:p>
            <a:r>
              <a:rPr lang="en-US" altLang="zh-CN" dirty="0"/>
              <a:t>2.2.3 Regular Expressions for Programming Language Tokens</a:t>
            </a:r>
            <a:endParaRPr lang="zh-CN" altLang="en-US" dirty="0"/>
          </a:p>
        </p:txBody>
      </p:sp>
      <p:sp>
        <p:nvSpPr>
          <p:cNvPr id="3" name="内容占位符 2">
            <a:extLst>
              <a:ext uri="{FF2B5EF4-FFF2-40B4-BE49-F238E27FC236}">
                <a16:creationId xmlns:a16="http://schemas.microsoft.com/office/drawing/2014/main" id="{C527809A-952E-4F79-8102-C4D77830EE88}"/>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241F6468-C264-4A0E-AFCD-B4883830AA63}"/>
              </a:ext>
            </a:extLst>
          </p:cNvPr>
          <p:cNvPicPr>
            <a:picLocks noChangeAspect="1"/>
          </p:cNvPicPr>
          <p:nvPr/>
        </p:nvPicPr>
        <p:blipFill>
          <a:blip r:embed="rId3"/>
          <a:stretch>
            <a:fillRect/>
          </a:stretch>
        </p:blipFill>
        <p:spPr>
          <a:xfrm>
            <a:off x="838200" y="1825625"/>
            <a:ext cx="10697596" cy="2656144"/>
          </a:xfrm>
          <a:prstGeom prst="rect">
            <a:avLst/>
          </a:prstGeom>
        </p:spPr>
      </p:pic>
      <p:sp>
        <p:nvSpPr>
          <p:cNvPr id="5" name="矩形 4">
            <a:extLst>
              <a:ext uri="{FF2B5EF4-FFF2-40B4-BE49-F238E27FC236}">
                <a16:creationId xmlns:a16="http://schemas.microsoft.com/office/drawing/2014/main" id="{61A5700E-B46D-4C76-A347-A07DAE857CF5}"/>
              </a:ext>
            </a:extLst>
          </p:cNvPr>
          <p:cNvSpPr/>
          <p:nvPr/>
        </p:nvSpPr>
        <p:spPr>
          <a:xfrm>
            <a:off x="1812954" y="4616706"/>
            <a:ext cx="3208751" cy="461665"/>
          </a:xfrm>
          <a:prstGeom prst="rect">
            <a:avLst/>
          </a:prstGeom>
        </p:spPr>
        <p:txBody>
          <a:bodyPr wrap="square">
            <a:spAutoFit/>
          </a:bodyPr>
          <a:lstStyle/>
          <a:p>
            <a:r>
              <a:rPr lang="pt-BR" altLang="zh-CN" sz="2400" b="1" dirty="0">
                <a:latin typeface="Courier"/>
              </a:rPr>
              <a:t>ba (~(ab))* ab</a:t>
            </a:r>
            <a:endParaRPr lang="zh-CN" altLang="en-US" sz="2400" dirty="0"/>
          </a:p>
        </p:txBody>
      </p:sp>
      <p:sp>
        <p:nvSpPr>
          <p:cNvPr id="6" name="矩形 5">
            <a:extLst>
              <a:ext uri="{FF2B5EF4-FFF2-40B4-BE49-F238E27FC236}">
                <a16:creationId xmlns:a16="http://schemas.microsoft.com/office/drawing/2014/main" id="{C3D8AD81-B8B1-4A5F-A15A-90AC3F55C127}"/>
              </a:ext>
            </a:extLst>
          </p:cNvPr>
          <p:cNvSpPr/>
          <p:nvPr/>
        </p:nvSpPr>
        <p:spPr>
          <a:xfrm>
            <a:off x="5711252" y="4293540"/>
            <a:ext cx="3208751" cy="1323439"/>
          </a:xfrm>
          <a:prstGeom prst="rect">
            <a:avLst/>
          </a:prstGeom>
        </p:spPr>
        <p:txBody>
          <a:bodyPr wrap="square">
            <a:spAutoFit/>
          </a:bodyPr>
          <a:lstStyle/>
          <a:p>
            <a:r>
              <a:rPr lang="zh-CN" altLang="en-US" sz="8000" b="1" dirty="0">
                <a:solidFill>
                  <a:srgbClr val="FF0000"/>
                </a:solidFill>
                <a:latin typeface="Courier"/>
              </a:rPr>
              <a:t>？</a:t>
            </a:r>
            <a:endParaRPr lang="zh-CN" altLang="en-US" sz="8000" dirty="0">
              <a:solidFill>
                <a:srgbClr val="FF0000"/>
              </a:solidFill>
            </a:endParaRPr>
          </a:p>
        </p:txBody>
      </p:sp>
      <p:sp>
        <p:nvSpPr>
          <p:cNvPr id="7" name="矩形 6">
            <a:extLst>
              <a:ext uri="{FF2B5EF4-FFF2-40B4-BE49-F238E27FC236}">
                <a16:creationId xmlns:a16="http://schemas.microsoft.com/office/drawing/2014/main" id="{08A39321-C186-4B9B-BF46-3E0FE09FD766}"/>
              </a:ext>
            </a:extLst>
          </p:cNvPr>
          <p:cNvSpPr/>
          <p:nvPr/>
        </p:nvSpPr>
        <p:spPr>
          <a:xfrm>
            <a:off x="1812954" y="5428750"/>
            <a:ext cx="9354719" cy="707886"/>
          </a:xfrm>
          <a:prstGeom prst="rect">
            <a:avLst/>
          </a:prstGeom>
        </p:spPr>
        <p:txBody>
          <a:bodyPr wrap="square">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由于“非”运算通常限制为只能是单个字符而不能使用字符串。可尝试用</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 b</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 | b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 b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写出一个定义来，</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245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D7C85-0D7F-4D4C-9D8D-39E45C2F7DB8}"/>
              </a:ext>
            </a:extLst>
          </p:cNvPr>
          <p:cNvSpPr>
            <a:spLocks noGrp="1"/>
          </p:cNvSpPr>
          <p:nvPr>
            <p:ph type="title"/>
          </p:nvPr>
        </p:nvSpPr>
        <p:spPr/>
        <p:txBody>
          <a:bodyPr/>
          <a:lstStyle/>
          <a:p>
            <a:r>
              <a:rPr lang="en-US" altLang="zh-CN" dirty="0"/>
              <a:t>Ambiguity</a:t>
            </a:r>
            <a:r>
              <a:rPr lang="zh-CN" altLang="zh-CN" dirty="0"/>
              <a:t>（二义性，奇异性）</a:t>
            </a:r>
            <a:r>
              <a:rPr lang="en-US" altLang="zh-CN" dirty="0"/>
              <a:t>, White Space</a:t>
            </a:r>
            <a:endParaRPr lang="zh-CN" altLang="en-US" dirty="0"/>
          </a:p>
        </p:txBody>
      </p:sp>
      <p:sp>
        <p:nvSpPr>
          <p:cNvPr id="3" name="内容占位符 2">
            <a:extLst>
              <a:ext uri="{FF2B5EF4-FFF2-40B4-BE49-F238E27FC236}">
                <a16:creationId xmlns:a16="http://schemas.microsoft.com/office/drawing/2014/main" id="{FB10D820-6CB5-448F-9C4E-3CA72C42A64B}"/>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en-US" altLang="zh-CN" dirty="0"/>
          </a:p>
          <a:p>
            <a:r>
              <a:rPr lang="en-US" altLang="zh-CN" dirty="0"/>
              <a:t>&lt;&gt;  </a:t>
            </a:r>
            <a:r>
              <a:rPr lang="zh-CN" altLang="en-US" dirty="0"/>
              <a:t>：  </a:t>
            </a:r>
            <a:r>
              <a:rPr lang="en-US" altLang="zh-CN" dirty="0"/>
              <a:t>    &lt; </a:t>
            </a:r>
            <a:r>
              <a:rPr lang="zh-CN" altLang="en-US" dirty="0"/>
              <a:t>， </a:t>
            </a:r>
            <a:r>
              <a:rPr lang="en-US" altLang="zh-CN" dirty="0"/>
              <a:t>&gt;  </a:t>
            </a:r>
            <a:r>
              <a:rPr lang="zh-CN" altLang="en-US" dirty="0"/>
              <a:t>或者是不等于</a:t>
            </a:r>
          </a:p>
        </p:txBody>
      </p:sp>
      <p:pic>
        <p:nvPicPr>
          <p:cNvPr id="4" name="图片 3">
            <a:extLst>
              <a:ext uri="{FF2B5EF4-FFF2-40B4-BE49-F238E27FC236}">
                <a16:creationId xmlns:a16="http://schemas.microsoft.com/office/drawing/2014/main" id="{73E8A646-E29A-4C18-8FFE-6B1A01F1A794}"/>
              </a:ext>
            </a:extLst>
          </p:cNvPr>
          <p:cNvPicPr>
            <a:picLocks noChangeAspect="1"/>
          </p:cNvPicPr>
          <p:nvPr/>
        </p:nvPicPr>
        <p:blipFill>
          <a:blip r:embed="rId2"/>
          <a:stretch>
            <a:fillRect/>
          </a:stretch>
        </p:blipFill>
        <p:spPr>
          <a:xfrm>
            <a:off x="688299" y="1825625"/>
            <a:ext cx="10344462" cy="2592707"/>
          </a:xfrm>
          <a:prstGeom prst="rect">
            <a:avLst/>
          </a:prstGeom>
        </p:spPr>
      </p:pic>
      <p:sp>
        <p:nvSpPr>
          <p:cNvPr id="5" name="矩形 4">
            <a:extLst>
              <a:ext uri="{FF2B5EF4-FFF2-40B4-BE49-F238E27FC236}">
                <a16:creationId xmlns:a16="http://schemas.microsoft.com/office/drawing/2014/main" id="{FE9E639C-443B-419E-8A57-A840C760E8D9}"/>
              </a:ext>
            </a:extLst>
          </p:cNvPr>
          <p:cNvSpPr/>
          <p:nvPr/>
        </p:nvSpPr>
        <p:spPr>
          <a:xfrm>
            <a:off x="923769" y="5449624"/>
            <a:ext cx="10344461" cy="1200329"/>
          </a:xfrm>
          <a:prstGeom prst="rect">
            <a:avLst/>
          </a:prstGeom>
        </p:spPr>
        <p:txBody>
          <a:bodyPr wrap="square">
            <a:spAutoFit/>
          </a:bodyPr>
          <a:lstStyle/>
          <a:p>
            <a:pPr algn="just"/>
            <a:r>
              <a:rPr lang="en-US" altLang="zh-CN" sz="2400" b="1" dirty="0"/>
              <a:t>The principle of longest substring</a:t>
            </a:r>
            <a:r>
              <a:rPr lang="zh-CN" altLang="en-US" sz="2400" b="1" dirty="0"/>
              <a:t>：</a:t>
            </a:r>
            <a:r>
              <a:rPr lang="en-US" altLang="zh-CN" sz="2400" dirty="0"/>
              <a:t>the longest string of characters that could constitute a single token at any point is assumed to represent the next token.</a:t>
            </a:r>
            <a:endParaRPr lang="zh-CN" altLang="en-US" sz="2400" dirty="0"/>
          </a:p>
        </p:txBody>
      </p:sp>
    </p:spTree>
    <p:extLst>
      <p:ext uri="{BB962C8B-B14F-4D97-AF65-F5344CB8AC3E}">
        <p14:creationId xmlns:p14="http://schemas.microsoft.com/office/powerpoint/2010/main" val="211801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05C32-D1C6-4849-A9E7-27113BBC8B76}"/>
              </a:ext>
            </a:extLst>
          </p:cNvPr>
          <p:cNvSpPr>
            <a:spLocks noGrp="1"/>
          </p:cNvSpPr>
          <p:nvPr>
            <p:ph type="title"/>
          </p:nvPr>
        </p:nvSpPr>
        <p:spPr/>
        <p:txBody>
          <a:bodyPr/>
          <a:lstStyle/>
          <a:p>
            <a:r>
              <a:rPr lang="en-US" altLang="zh-CN" dirty="0"/>
              <a:t>Ambiguity</a:t>
            </a:r>
            <a:r>
              <a:rPr lang="zh-CN" altLang="zh-CN" dirty="0"/>
              <a:t>（二义性，奇异性）</a:t>
            </a:r>
            <a:r>
              <a:rPr lang="en-US" altLang="zh-CN" dirty="0"/>
              <a:t>, White Space</a:t>
            </a:r>
            <a:endParaRPr lang="zh-CN" altLang="en-US" dirty="0"/>
          </a:p>
        </p:txBody>
      </p:sp>
      <p:sp>
        <p:nvSpPr>
          <p:cNvPr id="3" name="内容占位符 2">
            <a:extLst>
              <a:ext uri="{FF2B5EF4-FFF2-40B4-BE49-F238E27FC236}">
                <a16:creationId xmlns:a16="http://schemas.microsoft.com/office/drawing/2014/main" id="{289BA4B9-E1AD-479B-B852-1DFE9C97E3F7}"/>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pPr algn="just"/>
            <a:r>
              <a:rPr lang="en-US" altLang="zh-CN" dirty="0">
                <a:latin typeface="Times New Roman" panose="02020603050405020304" pitchFamily="18" charset="0"/>
                <a:cs typeface="Times New Roman" panose="02020603050405020304" pitchFamily="18" charset="0"/>
              </a:rPr>
              <a:t>when it encounters a delimiter, it must arrange that the delimiter is not removed from the rest of the input, either by returning it to the input string (“backing up”) or by looking ahead before removing the character from the input.</a:t>
            </a:r>
          </a:p>
        </p:txBody>
      </p:sp>
      <p:pic>
        <p:nvPicPr>
          <p:cNvPr id="4" name="图片 3">
            <a:extLst>
              <a:ext uri="{FF2B5EF4-FFF2-40B4-BE49-F238E27FC236}">
                <a16:creationId xmlns:a16="http://schemas.microsoft.com/office/drawing/2014/main" id="{1A0A79FB-E8BC-4AA1-8553-CEF5B3A88BE4}"/>
              </a:ext>
            </a:extLst>
          </p:cNvPr>
          <p:cNvPicPr>
            <a:picLocks noChangeAspect="1"/>
          </p:cNvPicPr>
          <p:nvPr/>
        </p:nvPicPr>
        <p:blipFill>
          <a:blip r:embed="rId3"/>
          <a:stretch>
            <a:fillRect/>
          </a:stretch>
        </p:blipFill>
        <p:spPr>
          <a:xfrm>
            <a:off x="738116" y="1831895"/>
            <a:ext cx="10515600" cy="1567271"/>
          </a:xfrm>
          <a:prstGeom prst="rect">
            <a:avLst/>
          </a:prstGeom>
        </p:spPr>
      </p:pic>
      <p:pic>
        <p:nvPicPr>
          <p:cNvPr id="5" name="图片 4">
            <a:extLst>
              <a:ext uri="{FF2B5EF4-FFF2-40B4-BE49-F238E27FC236}">
                <a16:creationId xmlns:a16="http://schemas.microsoft.com/office/drawing/2014/main" id="{F243684D-523A-4FB7-A04E-D7A98EF38FFD}"/>
              </a:ext>
            </a:extLst>
          </p:cNvPr>
          <p:cNvPicPr>
            <a:picLocks noChangeAspect="1"/>
          </p:cNvPicPr>
          <p:nvPr/>
        </p:nvPicPr>
        <p:blipFill>
          <a:blip r:embed="rId4"/>
          <a:stretch>
            <a:fillRect/>
          </a:stretch>
        </p:blipFill>
        <p:spPr>
          <a:xfrm>
            <a:off x="738116" y="3444163"/>
            <a:ext cx="2371429" cy="447619"/>
          </a:xfrm>
          <a:prstGeom prst="rect">
            <a:avLst/>
          </a:prstGeom>
        </p:spPr>
      </p:pic>
      <p:sp>
        <p:nvSpPr>
          <p:cNvPr id="6" name="矩形 5">
            <a:extLst>
              <a:ext uri="{FF2B5EF4-FFF2-40B4-BE49-F238E27FC236}">
                <a16:creationId xmlns:a16="http://schemas.microsoft.com/office/drawing/2014/main" id="{A397B811-5413-4CB4-802A-FCD3F3A65939}"/>
              </a:ext>
            </a:extLst>
          </p:cNvPr>
          <p:cNvSpPr/>
          <p:nvPr/>
        </p:nvSpPr>
        <p:spPr>
          <a:xfrm>
            <a:off x="1134106" y="5758611"/>
            <a:ext cx="10119610" cy="523220"/>
          </a:xfrm>
          <a:prstGeom prst="rect">
            <a:avLst/>
          </a:prstGeom>
        </p:spPr>
        <p:txBody>
          <a:bodyPr wrap="square">
            <a:spAutoFit/>
          </a:bodyPr>
          <a:lstStyle/>
          <a:p>
            <a:r>
              <a:rPr lang="en-US" altLang="zh-CN" sz="2800" kern="100" dirty="0">
                <a:latin typeface="Times New Roman" panose="02020603050405020304" pitchFamily="18" charset="0"/>
                <a:ea typeface="宋体" panose="02010600030101010101" pitchFamily="2" charset="-122"/>
              </a:rPr>
              <a:t>buffering of input characters ,  marking places for </a:t>
            </a:r>
            <a:r>
              <a:rPr lang="en-US" altLang="zh-CN" sz="2800" kern="100" dirty="0" err="1">
                <a:latin typeface="Times New Roman" panose="02020603050405020304" pitchFamily="18" charset="0"/>
                <a:ea typeface="宋体" panose="02010600030101010101" pitchFamily="2" charset="-122"/>
              </a:rPr>
              <a:t>backtracing</a:t>
            </a:r>
            <a:r>
              <a:rPr lang="en-US" altLang="zh-CN" sz="2800" kern="100" dirty="0">
                <a:latin typeface="Times New Roman" panose="02020603050405020304" pitchFamily="18" charset="0"/>
                <a:ea typeface="宋体" panose="02010600030101010101" pitchFamily="2" charset="-122"/>
              </a:rPr>
              <a:t> (</a:t>
            </a:r>
            <a:r>
              <a:rPr lang="zh-CN" altLang="zh-CN" sz="2800" kern="100" dirty="0">
                <a:latin typeface="Times New Roman" panose="02020603050405020304" pitchFamily="18" charset="0"/>
                <a:ea typeface="宋体" panose="02010600030101010101" pitchFamily="2" charset="-122"/>
                <a:cs typeface="Times New Roman" panose="02020603050405020304" pitchFamily="18" charset="0"/>
              </a:rPr>
              <a:t>回溯</a:t>
            </a:r>
            <a:r>
              <a:rPr lang="en-US" altLang="zh-CN" sz="2800" kern="100" dirty="0">
                <a:latin typeface="Times New Roman" panose="02020603050405020304" pitchFamily="18" charset="0"/>
                <a:ea typeface="宋体" panose="02010600030101010101" pitchFamily="2" charset="-122"/>
              </a:rPr>
              <a:t>)</a:t>
            </a:r>
            <a:endParaRPr lang="zh-CN" altLang="en-US" sz="2800" dirty="0"/>
          </a:p>
        </p:txBody>
      </p:sp>
      <p:sp>
        <p:nvSpPr>
          <p:cNvPr id="7" name="箭头: 右 6">
            <a:extLst>
              <a:ext uri="{FF2B5EF4-FFF2-40B4-BE49-F238E27FC236}">
                <a16:creationId xmlns:a16="http://schemas.microsoft.com/office/drawing/2014/main" id="{609F82D0-517B-4A14-98D5-53DA217F5888}"/>
              </a:ext>
            </a:extLst>
          </p:cNvPr>
          <p:cNvSpPr/>
          <p:nvPr/>
        </p:nvSpPr>
        <p:spPr>
          <a:xfrm>
            <a:off x="738116" y="5726243"/>
            <a:ext cx="461097" cy="585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5609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BAB6F-F071-4788-9DDF-A203D3C8D32E}"/>
              </a:ext>
            </a:extLst>
          </p:cNvPr>
          <p:cNvSpPr>
            <a:spLocks noGrp="1"/>
          </p:cNvSpPr>
          <p:nvPr>
            <p:ph type="title"/>
          </p:nvPr>
        </p:nvSpPr>
        <p:spPr/>
        <p:txBody>
          <a:bodyPr/>
          <a:lstStyle/>
          <a:p>
            <a:r>
              <a:rPr lang="en-US" altLang="zh-CN" b="1" dirty="0"/>
              <a:t>2.3  Finite Automata</a:t>
            </a:r>
            <a:endParaRPr lang="zh-CN" altLang="en-US" dirty="0"/>
          </a:p>
        </p:txBody>
      </p:sp>
      <p:sp>
        <p:nvSpPr>
          <p:cNvPr id="3" name="内容占位符 2">
            <a:extLst>
              <a:ext uri="{FF2B5EF4-FFF2-40B4-BE49-F238E27FC236}">
                <a16:creationId xmlns:a16="http://schemas.microsoft.com/office/drawing/2014/main" id="{568D97A0-DFD8-4281-9947-C6C6F3E68273}"/>
              </a:ext>
            </a:extLst>
          </p:cNvPr>
          <p:cNvSpPr>
            <a:spLocks noGrp="1"/>
          </p:cNvSpPr>
          <p:nvPr>
            <p:ph idx="1"/>
          </p:nvPr>
        </p:nvSpPr>
        <p:spPr/>
        <p:txBody>
          <a:bodyPr/>
          <a:lstStyle/>
          <a:p>
            <a:r>
              <a:rPr lang="zh-CN" altLang="zh-CN" dirty="0"/>
              <a:t>人阅读正则表达式会比较简单，但是机器阅读正则表达式就是一件非常困难的事情了。而且，直接使用正则表达式进行匹配配的话，不仅工作量大，而且速度缓慢。</a:t>
            </a:r>
            <a:endParaRPr lang="en-US" altLang="zh-CN" dirty="0"/>
          </a:p>
          <a:p>
            <a:r>
              <a:rPr lang="zh-CN" altLang="zh-CN" dirty="0"/>
              <a:t>状态机的这种概念被广泛的应用在各种各样的领域中。软件工程的统一建模语言</a:t>
            </a:r>
            <a:r>
              <a:rPr lang="en-US" altLang="zh-CN" dirty="0"/>
              <a:t>(UML)</a:t>
            </a:r>
            <a:r>
              <a:rPr lang="zh-CN" altLang="zh-CN" dirty="0"/>
              <a:t>有状态图，数字逻辑中也有状态转移图。</a:t>
            </a:r>
            <a:endParaRPr lang="zh-CN" altLang="en-US" dirty="0"/>
          </a:p>
        </p:txBody>
      </p:sp>
    </p:spTree>
    <p:extLst>
      <p:ext uri="{BB962C8B-B14F-4D97-AF65-F5344CB8AC3E}">
        <p14:creationId xmlns:p14="http://schemas.microsoft.com/office/powerpoint/2010/main" val="310307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6D2F2-217A-4C37-AE00-A05553B506C5}"/>
              </a:ext>
            </a:extLst>
          </p:cNvPr>
          <p:cNvSpPr>
            <a:spLocks noGrp="1"/>
          </p:cNvSpPr>
          <p:nvPr>
            <p:ph type="title"/>
          </p:nvPr>
        </p:nvSpPr>
        <p:spPr/>
        <p:txBody>
          <a:bodyPr/>
          <a:lstStyle/>
          <a:p>
            <a:r>
              <a:rPr lang="en-US" altLang="zh-CN" b="1" dirty="0"/>
              <a:t>2.3  Finite Automata</a:t>
            </a:r>
            <a:endParaRPr lang="zh-CN" altLang="en-US" dirty="0"/>
          </a:p>
        </p:txBody>
      </p:sp>
      <p:sp>
        <p:nvSpPr>
          <p:cNvPr id="3" name="内容占位符 2">
            <a:extLst>
              <a:ext uri="{FF2B5EF4-FFF2-40B4-BE49-F238E27FC236}">
                <a16:creationId xmlns:a16="http://schemas.microsoft.com/office/drawing/2014/main" id="{5FBA1EBE-902B-41F0-BE6F-DB74943279B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9ADA08C-5550-479E-8A3B-9CD4CC279A88}"/>
              </a:ext>
            </a:extLst>
          </p:cNvPr>
          <p:cNvPicPr>
            <a:picLocks noChangeAspect="1"/>
          </p:cNvPicPr>
          <p:nvPr/>
        </p:nvPicPr>
        <p:blipFill>
          <a:blip r:embed="rId2"/>
          <a:stretch>
            <a:fillRect/>
          </a:stretch>
        </p:blipFill>
        <p:spPr>
          <a:xfrm>
            <a:off x="419100" y="1720668"/>
            <a:ext cx="11353800" cy="4414386"/>
          </a:xfrm>
          <a:prstGeom prst="rect">
            <a:avLst/>
          </a:prstGeom>
        </p:spPr>
      </p:pic>
    </p:spTree>
    <p:extLst>
      <p:ext uri="{BB962C8B-B14F-4D97-AF65-F5344CB8AC3E}">
        <p14:creationId xmlns:p14="http://schemas.microsoft.com/office/powerpoint/2010/main" val="3760530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955A9-5A37-49E8-B277-67626D567DF5}"/>
              </a:ext>
            </a:extLst>
          </p:cNvPr>
          <p:cNvSpPr>
            <a:spLocks noGrp="1"/>
          </p:cNvSpPr>
          <p:nvPr>
            <p:ph type="title"/>
          </p:nvPr>
        </p:nvSpPr>
        <p:spPr/>
        <p:txBody>
          <a:bodyPr/>
          <a:lstStyle/>
          <a:p>
            <a:r>
              <a:rPr lang="en-US" altLang="zh-CN" b="1" dirty="0"/>
              <a:t>2.3  Finite Automata</a:t>
            </a:r>
            <a:endParaRPr lang="zh-CN" altLang="en-US" dirty="0"/>
          </a:p>
        </p:txBody>
      </p:sp>
      <p:sp>
        <p:nvSpPr>
          <p:cNvPr id="3" name="内容占位符 2">
            <a:extLst>
              <a:ext uri="{FF2B5EF4-FFF2-40B4-BE49-F238E27FC236}">
                <a16:creationId xmlns:a16="http://schemas.microsoft.com/office/drawing/2014/main" id="{A9E8BB8D-A2E9-4496-BC23-7CB65B363CA9}"/>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FCDF2AB9-99FE-4E98-B034-D95BC2D0CFE1}"/>
              </a:ext>
            </a:extLst>
          </p:cNvPr>
          <p:cNvPicPr>
            <a:picLocks noChangeAspect="1"/>
          </p:cNvPicPr>
          <p:nvPr/>
        </p:nvPicPr>
        <p:blipFill>
          <a:blip r:embed="rId2"/>
          <a:stretch>
            <a:fillRect/>
          </a:stretch>
        </p:blipFill>
        <p:spPr>
          <a:xfrm>
            <a:off x="398809" y="1723333"/>
            <a:ext cx="11394381" cy="2362034"/>
          </a:xfrm>
          <a:prstGeom prst="rect">
            <a:avLst/>
          </a:prstGeom>
        </p:spPr>
      </p:pic>
      <p:pic>
        <p:nvPicPr>
          <p:cNvPr id="5" name="图片 4">
            <a:extLst>
              <a:ext uri="{FF2B5EF4-FFF2-40B4-BE49-F238E27FC236}">
                <a16:creationId xmlns:a16="http://schemas.microsoft.com/office/drawing/2014/main" id="{FC6AB423-39F2-470C-AF4B-D41B7609F0C0}"/>
              </a:ext>
            </a:extLst>
          </p:cNvPr>
          <p:cNvPicPr>
            <a:picLocks noChangeAspect="1"/>
          </p:cNvPicPr>
          <p:nvPr/>
        </p:nvPicPr>
        <p:blipFill>
          <a:blip r:embed="rId3"/>
          <a:stretch>
            <a:fillRect/>
          </a:stretch>
        </p:blipFill>
        <p:spPr>
          <a:xfrm>
            <a:off x="2855742" y="4105619"/>
            <a:ext cx="5643681" cy="2544499"/>
          </a:xfrm>
          <a:prstGeom prst="rect">
            <a:avLst/>
          </a:prstGeom>
        </p:spPr>
      </p:pic>
    </p:spTree>
    <p:extLst>
      <p:ext uri="{BB962C8B-B14F-4D97-AF65-F5344CB8AC3E}">
        <p14:creationId xmlns:p14="http://schemas.microsoft.com/office/powerpoint/2010/main" val="3081198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EC5FC2-5898-494B-A19A-6B21FCD4C62C}"/>
              </a:ext>
            </a:extLst>
          </p:cNvPr>
          <p:cNvSpPr>
            <a:spLocks noGrp="1"/>
          </p:cNvSpPr>
          <p:nvPr>
            <p:ph type="title"/>
          </p:nvPr>
        </p:nvSpPr>
        <p:spPr/>
        <p:txBody>
          <a:bodyPr/>
          <a:lstStyle/>
          <a:p>
            <a:r>
              <a:rPr lang="en-US" altLang="zh-CN" b="1" dirty="0"/>
              <a:t>Scanning (lexical analysis)</a:t>
            </a:r>
            <a:endParaRPr lang="zh-CN" altLang="en-US" dirty="0"/>
          </a:p>
        </p:txBody>
      </p:sp>
      <p:sp>
        <p:nvSpPr>
          <p:cNvPr id="3" name="内容占位符 2">
            <a:extLst>
              <a:ext uri="{FF2B5EF4-FFF2-40B4-BE49-F238E27FC236}">
                <a16:creationId xmlns:a16="http://schemas.microsoft.com/office/drawing/2014/main" id="{4A487F9A-66AB-4CE3-86BC-00091B7759D2}"/>
              </a:ext>
            </a:extLst>
          </p:cNvPr>
          <p:cNvSpPr>
            <a:spLocks noGrp="1"/>
          </p:cNvSpPr>
          <p:nvPr>
            <p:ph idx="1"/>
          </p:nvPr>
        </p:nvSpPr>
        <p:spPr>
          <a:xfrm>
            <a:off x="838200" y="1825625"/>
            <a:ext cx="10515600" cy="4667250"/>
          </a:xfrm>
        </p:spPr>
        <p:txBody>
          <a:bodyPr>
            <a:normAutofit fontScale="92500" lnSpcReduction="20000"/>
          </a:bodyPr>
          <a:lstStyle/>
          <a:p>
            <a:pPr algn="just"/>
            <a:r>
              <a:rPr lang="en-US" altLang="zh-CN" dirty="0"/>
              <a:t>Since the task performed by the scanner is a special case of pattern matching, we need to study methods of pattern specification and recognition as they apply to the scanning process. These methods are primarily those of regular expressions and finite automata. </a:t>
            </a:r>
          </a:p>
          <a:p>
            <a:pPr algn="just"/>
            <a:endParaRPr lang="en-US" altLang="zh-CN" dirty="0"/>
          </a:p>
          <a:p>
            <a:pPr algn="just"/>
            <a:r>
              <a:rPr lang="en-US" altLang="zh-CN" dirty="0"/>
              <a:t>However, a scanner is also the part of the compiler that handles the input of the source code, and since this input often involves a significant time overhead, the scanner must operate as efficiently as possible. Thus, we need also to pay close attention to the practical details of the scanner structure.</a:t>
            </a:r>
          </a:p>
          <a:p>
            <a:pPr algn="just"/>
            <a:endParaRPr lang="en-US" altLang="zh-CN" dirty="0"/>
          </a:p>
          <a:p>
            <a:pPr algn="just"/>
            <a:r>
              <a:rPr lang="en-US" altLang="zh-CN" dirty="0"/>
              <a:t> </a:t>
            </a:r>
            <a:r>
              <a:rPr lang="en-US" altLang="zh-CN" b="1" dirty="0"/>
              <a:t>Emphasis:</a:t>
            </a:r>
            <a:r>
              <a:rPr lang="en-US" altLang="zh-CN" dirty="0"/>
              <a:t> Methods of pattern specification and recognition</a:t>
            </a:r>
            <a:endParaRPr lang="zh-CN" altLang="zh-CN" sz="2000" dirty="0"/>
          </a:p>
          <a:p>
            <a:pPr marL="1079500" lvl="4" indent="-630238" algn="just">
              <a:buFont typeface="Wingdings" panose="05000000000000000000" pitchFamily="2" charset="2"/>
              <a:buChar char="u"/>
            </a:pPr>
            <a:r>
              <a:rPr lang="en-US" altLang="zh-CN" sz="2800" b="1" dirty="0"/>
              <a:t>Regular expression</a:t>
            </a:r>
            <a:endParaRPr lang="zh-CN" altLang="zh-CN" sz="2000" b="1" dirty="0"/>
          </a:p>
          <a:p>
            <a:pPr marL="1079500" lvl="4" indent="-630238" algn="just">
              <a:buFont typeface="Wingdings" panose="05000000000000000000" pitchFamily="2" charset="2"/>
              <a:buChar char="u"/>
            </a:pPr>
            <a:r>
              <a:rPr lang="en-US" altLang="zh-CN" sz="2800" b="1" dirty="0"/>
              <a:t>Finite automata</a:t>
            </a:r>
            <a:endParaRPr lang="zh-CN" altLang="zh-CN" sz="2000" b="1" dirty="0"/>
          </a:p>
          <a:p>
            <a:pPr algn="just"/>
            <a:endParaRPr lang="zh-CN" altLang="zh-CN" dirty="0"/>
          </a:p>
          <a:p>
            <a:pPr algn="just"/>
            <a:endParaRPr lang="zh-CN" altLang="en-US" dirty="0"/>
          </a:p>
        </p:txBody>
      </p:sp>
    </p:spTree>
    <p:extLst>
      <p:ext uri="{BB962C8B-B14F-4D97-AF65-F5344CB8AC3E}">
        <p14:creationId xmlns:p14="http://schemas.microsoft.com/office/powerpoint/2010/main" val="2688138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93E90-C07E-4C3E-A2CC-5C6E0000D860}"/>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07959ACF-CCA1-46E6-A18F-53297709955E}"/>
              </a:ext>
            </a:extLst>
          </p:cNvPr>
          <p:cNvSpPr>
            <a:spLocks noGrp="1"/>
          </p:cNvSpPr>
          <p:nvPr>
            <p:ph idx="1"/>
          </p:nvPr>
        </p:nvSpPr>
        <p:spPr/>
        <p:txBody>
          <a:bodyPr/>
          <a:lstStyle/>
          <a:p>
            <a:r>
              <a:rPr lang="en-US" altLang="zh-CN" dirty="0"/>
              <a:t>DFA: automata where the next state is uniquely given by the current state and the current input character.</a:t>
            </a:r>
            <a:endParaRPr lang="zh-CN" altLang="zh-CN" dirty="0"/>
          </a:p>
          <a:p>
            <a:endParaRPr lang="zh-CN" altLang="en-US" dirty="0"/>
          </a:p>
        </p:txBody>
      </p:sp>
      <p:pic>
        <p:nvPicPr>
          <p:cNvPr id="5" name="图片 4">
            <a:extLst>
              <a:ext uri="{FF2B5EF4-FFF2-40B4-BE49-F238E27FC236}">
                <a16:creationId xmlns:a16="http://schemas.microsoft.com/office/drawing/2014/main" id="{8215BC9E-6543-410B-8395-E6415D878B3F}"/>
              </a:ext>
            </a:extLst>
          </p:cNvPr>
          <p:cNvPicPr>
            <a:picLocks noChangeAspect="1"/>
          </p:cNvPicPr>
          <p:nvPr/>
        </p:nvPicPr>
        <p:blipFill>
          <a:blip r:embed="rId2"/>
          <a:stretch>
            <a:fillRect/>
          </a:stretch>
        </p:blipFill>
        <p:spPr>
          <a:xfrm>
            <a:off x="584616" y="2851077"/>
            <a:ext cx="11122702" cy="3461351"/>
          </a:xfrm>
          <a:prstGeom prst="rect">
            <a:avLst/>
          </a:prstGeom>
        </p:spPr>
      </p:pic>
    </p:spTree>
    <p:extLst>
      <p:ext uri="{BB962C8B-B14F-4D97-AF65-F5344CB8AC3E}">
        <p14:creationId xmlns:p14="http://schemas.microsoft.com/office/powerpoint/2010/main" val="152150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65AF6-9446-4388-BF02-C479F6A4AEAF}"/>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ECB769A2-F383-4E44-ABD1-A3BE55046BF4}"/>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E8BB1912-FF53-4561-B39A-86841D3A4AAB}"/>
              </a:ext>
            </a:extLst>
          </p:cNvPr>
          <p:cNvPicPr>
            <a:picLocks noChangeAspect="1"/>
          </p:cNvPicPr>
          <p:nvPr/>
        </p:nvPicPr>
        <p:blipFill>
          <a:blip r:embed="rId2"/>
          <a:stretch>
            <a:fillRect/>
          </a:stretch>
        </p:blipFill>
        <p:spPr>
          <a:xfrm>
            <a:off x="838200" y="1778382"/>
            <a:ext cx="11347836" cy="1886704"/>
          </a:xfrm>
          <a:prstGeom prst="rect">
            <a:avLst/>
          </a:prstGeom>
        </p:spPr>
      </p:pic>
      <p:pic>
        <p:nvPicPr>
          <p:cNvPr id="8" name="图片 7">
            <a:extLst>
              <a:ext uri="{FF2B5EF4-FFF2-40B4-BE49-F238E27FC236}">
                <a16:creationId xmlns:a16="http://schemas.microsoft.com/office/drawing/2014/main" id="{93261F3D-5E28-42C7-9512-3042DC39F2F6}"/>
              </a:ext>
            </a:extLst>
          </p:cNvPr>
          <p:cNvPicPr>
            <a:picLocks noChangeAspect="1"/>
          </p:cNvPicPr>
          <p:nvPr/>
        </p:nvPicPr>
        <p:blipFill>
          <a:blip r:embed="rId3"/>
          <a:stretch>
            <a:fillRect/>
          </a:stretch>
        </p:blipFill>
        <p:spPr>
          <a:xfrm>
            <a:off x="838200" y="3572590"/>
            <a:ext cx="9984698" cy="813827"/>
          </a:xfrm>
          <a:prstGeom prst="rect">
            <a:avLst/>
          </a:prstGeom>
        </p:spPr>
      </p:pic>
      <p:pic>
        <p:nvPicPr>
          <p:cNvPr id="9" name="图片 8">
            <a:extLst>
              <a:ext uri="{FF2B5EF4-FFF2-40B4-BE49-F238E27FC236}">
                <a16:creationId xmlns:a16="http://schemas.microsoft.com/office/drawing/2014/main" id="{BA0D9ADA-1672-4906-AC1D-8C35F8164416}"/>
              </a:ext>
            </a:extLst>
          </p:cNvPr>
          <p:cNvPicPr>
            <a:picLocks noChangeAspect="1"/>
          </p:cNvPicPr>
          <p:nvPr/>
        </p:nvPicPr>
        <p:blipFill>
          <a:blip r:embed="rId4"/>
          <a:stretch>
            <a:fillRect/>
          </a:stretch>
        </p:blipFill>
        <p:spPr>
          <a:xfrm>
            <a:off x="3802021" y="3925389"/>
            <a:ext cx="3570329" cy="2761580"/>
          </a:xfrm>
          <a:prstGeom prst="rect">
            <a:avLst/>
          </a:prstGeom>
        </p:spPr>
      </p:pic>
    </p:spTree>
    <p:extLst>
      <p:ext uri="{BB962C8B-B14F-4D97-AF65-F5344CB8AC3E}">
        <p14:creationId xmlns:p14="http://schemas.microsoft.com/office/powerpoint/2010/main" val="2832283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D91F51-087A-4C56-B271-C03D42DD81B3}"/>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709E4957-AA95-4F1E-803A-9F0F7ACAEB1F}"/>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D36E2B78-F069-43E5-B7C7-D33A0E8F36D2}"/>
              </a:ext>
            </a:extLst>
          </p:cNvPr>
          <p:cNvPicPr>
            <a:picLocks noChangeAspect="1"/>
          </p:cNvPicPr>
          <p:nvPr/>
        </p:nvPicPr>
        <p:blipFill>
          <a:blip r:embed="rId2"/>
          <a:stretch>
            <a:fillRect/>
          </a:stretch>
        </p:blipFill>
        <p:spPr>
          <a:xfrm>
            <a:off x="2133600" y="1648577"/>
            <a:ext cx="6714371" cy="2787097"/>
          </a:xfrm>
          <a:prstGeom prst="rect">
            <a:avLst/>
          </a:prstGeom>
        </p:spPr>
      </p:pic>
      <p:pic>
        <p:nvPicPr>
          <p:cNvPr id="5" name="图片 4">
            <a:extLst>
              <a:ext uri="{FF2B5EF4-FFF2-40B4-BE49-F238E27FC236}">
                <a16:creationId xmlns:a16="http://schemas.microsoft.com/office/drawing/2014/main" id="{318A0583-D634-4EED-BD41-15A104BDB255}"/>
              </a:ext>
            </a:extLst>
          </p:cNvPr>
          <p:cNvPicPr>
            <a:picLocks noChangeAspect="1"/>
          </p:cNvPicPr>
          <p:nvPr/>
        </p:nvPicPr>
        <p:blipFill>
          <a:blip r:embed="rId3"/>
          <a:stretch>
            <a:fillRect/>
          </a:stretch>
        </p:blipFill>
        <p:spPr>
          <a:xfrm>
            <a:off x="2038350" y="4254638"/>
            <a:ext cx="6809621" cy="2603362"/>
          </a:xfrm>
          <a:prstGeom prst="rect">
            <a:avLst/>
          </a:prstGeom>
        </p:spPr>
      </p:pic>
    </p:spTree>
    <p:extLst>
      <p:ext uri="{BB962C8B-B14F-4D97-AF65-F5344CB8AC3E}">
        <p14:creationId xmlns:p14="http://schemas.microsoft.com/office/powerpoint/2010/main" val="543020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7B949-A533-485E-8733-161170B41BC6}"/>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C8735073-A172-407B-8985-F6225AD9501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6383181-9FD9-49AC-9712-A318B5653235}"/>
              </a:ext>
            </a:extLst>
          </p:cNvPr>
          <p:cNvPicPr>
            <a:picLocks noChangeAspect="1"/>
          </p:cNvPicPr>
          <p:nvPr/>
        </p:nvPicPr>
        <p:blipFill>
          <a:blip r:embed="rId2"/>
          <a:stretch>
            <a:fillRect/>
          </a:stretch>
        </p:blipFill>
        <p:spPr>
          <a:xfrm>
            <a:off x="1567409" y="2182246"/>
            <a:ext cx="8752381" cy="3638095"/>
          </a:xfrm>
          <a:prstGeom prst="rect">
            <a:avLst/>
          </a:prstGeom>
        </p:spPr>
      </p:pic>
    </p:spTree>
    <p:extLst>
      <p:ext uri="{BB962C8B-B14F-4D97-AF65-F5344CB8AC3E}">
        <p14:creationId xmlns:p14="http://schemas.microsoft.com/office/powerpoint/2010/main" val="2787531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45016-0906-4C9A-A2A0-F21C7A837CDD}"/>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46BEF1FC-C011-49EB-8DC6-9B211DA9C689}"/>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0DFE097A-F985-4A18-9FE9-54A354A2CE9A}"/>
              </a:ext>
            </a:extLst>
          </p:cNvPr>
          <p:cNvPicPr>
            <a:picLocks noChangeAspect="1"/>
          </p:cNvPicPr>
          <p:nvPr/>
        </p:nvPicPr>
        <p:blipFill>
          <a:blip r:embed="rId2"/>
          <a:stretch>
            <a:fillRect/>
          </a:stretch>
        </p:blipFill>
        <p:spPr>
          <a:xfrm>
            <a:off x="1272915" y="3474243"/>
            <a:ext cx="8991600" cy="2462186"/>
          </a:xfrm>
          <a:prstGeom prst="rect">
            <a:avLst/>
          </a:prstGeom>
        </p:spPr>
      </p:pic>
      <p:pic>
        <p:nvPicPr>
          <p:cNvPr id="7" name="图片 6">
            <a:extLst>
              <a:ext uri="{FF2B5EF4-FFF2-40B4-BE49-F238E27FC236}">
                <a16:creationId xmlns:a16="http://schemas.microsoft.com/office/drawing/2014/main" id="{7E0AA367-91C3-4FB0-AD6B-3A5BEB4C4C5F}"/>
              </a:ext>
            </a:extLst>
          </p:cNvPr>
          <p:cNvPicPr>
            <a:picLocks noChangeAspect="1"/>
          </p:cNvPicPr>
          <p:nvPr/>
        </p:nvPicPr>
        <p:blipFill>
          <a:blip r:embed="rId3"/>
          <a:stretch>
            <a:fillRect/>
          </a:stretch>
        </p:blipFill>
        <p:spPr>
          <a:xfrm>
            <a:off x="2724480" y="2011123"/>
            <a:ext cx="4754505" cy="1222587"/>
          </a:xfrm>
          <a:prstGeom prst="rect">
            <a:avLst/>
          </a:prstGeom>
        </p:spPr>
      </p:pic>
    </p:spTree>
    <p:extLst>
      <p:ext uri="{BB962C8B-B14F-4D97-AF65-F5344CB8AC3E}">
        <p14:creationId xmlns:p14="http://schemas.microsoft.com/office/powerpoint/2010/main" val="2091512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BC8699-83A5-4F86-B590-BAA69512A3A4}"/>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AA1E8702-FF18-49DF-A06B-B442FDEB2938}"/>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4C7EE0EF-CD9C-4965-BA37-E4B18226C53B}"/>
              </a:ext>
            </a:extLst>
          </p:cNvPr>
          <p:cNvPicPr>
            <a:picLocks noChangeAspect="1"/>
          </p:cNvPicPr>
          <p:nvPr/>
        </p:nvPicPr>
        <p:blipFill>
          <a:blip r:embed="rId2"/>
          <a:stretch>
            <a:fillRect/>
          </a:stretch>
        </p:blipFill>
        <p:spPr>
          <a:xfrm>
            <a:off x="631650" y="3467308"/>
            <a:ext cx="10928700" cy="2394311"/>
          </a:xfrm>
          <a:prstGeom prst="rect">
            <a:avLst/>
          </a:prstGeom>
        </p:spPr>
      </p:pic>
      <p:pic>
        <p:nvPicPr>
          <p:cNvPr id="5" name="图片 4">
            <a:extLst>
              <a:ext uri="{FF2B5EF4-FFF2-40B4-BE49-F238E27FC236}">
                <a16:creationId xmlns:a16="http://schemas.microsoft.com/office/drawing/2014/main" id="{03E7E9C1-FF87-46BC-8E59-4E3C0316337B}"/>
              </a:ext>
            </a:extLst>
          </p:cNvPr>
          <p:cNvPicPr>
            <a:picLocks noChangeAspect="1"/>
          </p:cNvPicPr>
          <p:nvPr/>
        </p:nvPicPr>
        <p:blipFill>
          <a:blip r:embed="rId3"/>
          <a:stretch>
            <a:fillRect/>
          </a:stretch>
        </p:blipFill>
        <p:spPr>
          <a:xfrm>
            <a:off x="2934343" y="1875129"/>
            <a:ext cx="4965473" cy="1276836"/>
          </a:xfrm>
          <a:prstGeom prst="rect">
            <a:avLst/>
          </a:prstGeom>
        </p:spPr>
      </p:pic>
    </p:spTree>
    <p:extLst>
      <p:ext uri="{BB962C8B-B14F-4D97-AF65-F5344CB8AC3E}">
        <p14:creationId xmlns:p14="http://schemas.microsoft.com/office/powerpoint/2010/main" val="2399672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E2BC3B-BD68-42A1-9E88-7269E3F9A94C}"/>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5EFB81E9-4BBC-4D5C-9A30-E723D6D2471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A6DAD5D-648A-4C3D-B220-DBC9617C97BF}"/>
              </a:ext>
            </a:extLst>
          </p:cNvPr>
          <p:cNvPicPr>
            <a:picLocks noChangeAspect="1"/>
          </p:cNvPicPr>
          <p:nvPr/>
        </p:nvPicPr>
        <p:blipFill>
          <a:blip r:embed="rId2"/>
          <a:stretch>
            <a:fillRect/>
          </a:stretch>
        </p:blipFill>
        <p:spPr>
          <a:xfrm>
            <a:off x="447107" y="3331661"/>
            <a:ext cx="11297785" cy="2894806"/>
          </a:xfrm>
          <a:prstGeom prst="rect">
            <a:avLst/>
          </a:prstGeom>
        </p:spPr>
      </p:pic>
      <p:pic>
        <p:nvPicPr>
          <p:cNvPr id="5" name="图片 4">
            <a:extLst>
              <a:ext uri="{FF2B5EF4-FFF2-40B4-BE49-F238E27FC236}">
                <a16:creationId xmlns:a16="http://schemas.microsoft.com/office/drawing/2014/main" id="{38AF51FE-AA8B-4A77-853F-24BA47388145}"/>
              </a:ext>
            </a:extLst>
          </p:cNvPr>
          <p:cNvPicPr>
            <a:picLocks noChangeAspect="1"/>
          </p:cNvPicPr>
          <p:nvPr/>
        </p:nvPicPr>
        <p:blipFill>
          <a:blip r:embed="rId3"/>
          <a:stretch>
            <a:fillRect/>
          </a:stretch>
        </p:blipFill>
        <p:spPr>
          <a:xfrm>
            <a:off x="2934343" y="1875129"/>
            <a:ext cx="4965473" cy="1276836"/>
          </a:xfrm>
          <a:prstGeom prst="rect">
            <a:avLst/>
          </a:prstGeom>
        </p:spPr>
      </p:pic>
    </p:spTree>
    <p:extLst>
      <p:ext uri="{BB962C8B-B14F-4D97-AF65-F5344CB8AC3E}">
        <p14:creationId xmlns:p14="http://schemas.microsoft.com/office/powerpoint/2010/main" val="1588013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EC091-71BE-405F-940C-965F7263B777}"/>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7EF7111F-3FA2-4FF9-BFF5-AE6F9DAA755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C6563B78-CE9B-4D48-A680-A7602E02F6AF}"/>
              </a:ext>
            </a:extLst>
          </p:cNvPr>
          <p:cNvPicPr>
            <a:picLocks noChangeAspect="1"/>
          </p:cNvPicPr>
          <p:nvPr/>
        </p:nvPicPr>
        <p:blipFill>
          <a:blip r:embed="rId2"/>
          <a:stretch>
            <a:fillRect/>
          </a:stretch>
        </p:blipFill>
        <p:spPr>
          <a:xfrm>
            <a:off x="362643" y="1825625"/>
            <a:ext cx="11466713" cy="2911470"/>
          </a:xfrm>
          <a:prstGeom prst="rect">
            <a:avLst/>
          </a:prstGeom>
        </p:spPr>
      </p:pic>
    </p:spTree>
    <p:extLst>
      <p:ext uri="{BB962C8B-B14F-4D97-AF65-F5344CB8AC3E}">
        <p14:creationId xmlns:p14="http://schemas.microsoft.com/office/powerpoint/2010/main" val="3353467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55318-F6C8-4986-8896-12CD404AB5A8}"/>
              </a:ext>
            </a:extLst>
          </p:cNvPr>
          <p:cNvSpPr>
            <a:spLocks noGrp="1"/>
          </p:cNvSpPr>
          <p:nvPr>
            <p:ph type="title"/>
          </p:nvPr>
        </p:nvSpPr>
        <p:spPr/>
        <p:txBody>
          <a:bodyPr/>
          <a:lstStyle/>
          <a:p>
            <a:r>
              <a:rPr lang="en-US" altLang="zh-CN" dirty="0"/>
              <a:t>2.3.1 Definite of Deterministic finite automation (DFA)</a:t>
            </a:r>
            <a:endParaRPr lang="zh-CN" altLang="en-US" dirty="0"/>
          </a:p>
        </p:txBody>
      </p:sp>
      <p:sp>
        <p:nvSpPr>
          <p:cNvPr id="3" name="内容占位符 2">
            <a:extLst>
              <a:ext uri="{FF2B5EF4-FFF2-40B4-BE49-F238E27FC236}">
                <a16:creationId xmlns:a16="http://schemas.microsoft.com/office/drawing/2014/main" id="{7338DA51-2383-4BC1-A634-7767C4E5EAE8}"/>
              </a:ext>
            </a:extLst>
          </p:cNvPr>
          <p:cNvSpPr>
            <a:spLocks noGrp="1"/>
          </p:cNvSpPr>
          <p:nvPr>
            <p:ph idx="1"/>
          </p:nvPr>
        </p:nvSpPr>
        <p:spPr/>
        <p:txBody>
          <a:bodyPr/>
          <a:lstStyle/>
          <a:p>
            <a:r>
              <a:rPr lang="en-US" altLang="zh-CN" b="1" dirty="0"/>
              <a:t>/ * . . . ( n o * / s ) . . . /</a:t>
            </a:r>
            <a:endParaRPr lang="zh-CN" altLang="en-US" dirty="0"/>
          </a:p>
        </p:txBody>
      </p:sp>
      <p:pic>
        <p:nvPicPr>
          <p:cNvPr id="4" name="图片 3">
            <a:extLst>
              <a:ext uri="{FF2B5EF4-FFF2-40B4-BE49-F238E27FC236}">
                <a16:creationId xmlns:a16="http://schemas.microsoft.com/office/drawing/2014/main" id="{EB883457-BCA3-4A68-9840-84064B3971CE}"/>
              </a:ext>
            </a:extLst>
          </p:cNvPr>
          <p:cNvPicPr>
            <a:picLocks noChangeAspect="1"/>
          </p:cNvPicPr>
          <p:nvPr/>
        </p:nvPicPr>
        <p:blipFill>
          <a:blip r:embed="rId2"/>
          <a:stretch>
            <a:fillRect/>
          </a:stretch>
        </p:blipFill>
        <p:spPr>
          <a:xfrm>
            <a:off x="838200" y="2280310"/>
            <a:ext cx="10013674" cy="2816346"/>
          </a:xfrm>
          <a:prstGeom prst="rect">
            <a:avLst/>
          </a:prstGeom>
        </p:spPr>
      </p:pic>
    </p:spTree>
    <p:extLst>
      <p:ext uri="{BB962C8B-B14F-4D97-AF65-F5344CB8AC3E}">
        <p14:creationId xmlns:p14="http://schemas.microsoft.com/office/powerpoint/2010/main" val="1065629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6FEAEC-E8DD-4026-8058-08670F61E619}"/>
              </a:ext>
            </a:extLst>
          </p:cNvPr>
          <p:cNvSpPr>
            <a:spLocks noGrp="1"/>
          </p:cNvSpPr>
          <p:nvPr>
            <p:ph type="title"/>
          </p:nvPr>
        </p:nvSpPr>
        <p:spPr/>
        <p:txBody>
          <a:bodyPr/>
          <a:lstStyle/>
          <a:p>
            <a:r>
              <a:rPr lang="en-US" altLang="zh-CN" dirty="0"/>
              <a:t>Deterministic finite automation (DFA)</a:t>
            </a:r>
            <a:endParaRPr lang="zh-CN" altLang="en-US" dirty="0"/>
          </a:p>
        </p:txBody>
      </p:sp>
      <p:sp>
        <p:nvSpPr>
          <p:cNvPr id="3" name="内容占位符 2">
            <a:extLst>
              <a:ext uri="{FF2B5EF4-FFF2-40B4-BE49-F238E27FC236}">
                <a16:creationId xmlns:a16="http://schemas.microsoft.com/office/drawing/2014/main" id="{CAD73ABA-5692-428E-9FDA-F58B1FDCD856}"/>
              </a:ext>
            </a:extLst>
          </p:cNvPr>
          <p:cNvSpPr>
            <a:spLocks noGrp="1"/>
          </p:cNvSpPr>
          <p:nvPr>
            <p:ph idx="1"/>
          </p:nvPr>
        </p:nvSpPr>
        <p:spPr/>
        <p:txBody>
          <a:bodyPr/>
          <a:lstStyle/>
          <a:p>
            <a:r>
              <a:rPr lang="en-US" altLang="zh-CN" dirty="0"/>
              <a:t>DFA</a:t>
            </a:r>
            <a:r>
              <a:rPr lang="zh-CN" altLang="en-US" dirty="0"/>
              <a:t>的图表并不能表示出</a:t>
            </a:r>
            <a:r>
              <a:rPr lang="en-US" altLang="zh-CN" dirty="0"/>
              <a:t>DFA</a:t>
            </a:r>
            <a:r>
              <a:rPr lang="zh-CN" altLang="en-US" dirty="0"/>
              <a:t>所需的所有东西而仅仅是给出其运算的要点。</a:t>
            </a:r>
          </a:p>
        </p:txBody>
      </p:sp>
      <p:pic>
        <p:nvPicPr>
          <p:cNvPr id="4" name="图片 3">
            <a:extLst>
              <a:ext uri="{FF2B5EF4-FFF2-40B4-BE49-F238E27FC236}">
                <a16:creationId xmlns:a16="http://schemas.microsoft.com/office/drawing/2014/main" id="{9EAF7656-34A0-4A7B-AA87-A5A2B4174683}"/>
              </a:ext>
            </a:extLst>
          </p:cNvPr>
          <p:cNvPicPr>
            <a:picLocks noChangeAspect="1"/>
          </p:cNvPicPr>
          <p:nvPr/>
        </p:nvPicPr>
        <p:blipFill>
          <a:blip r:embed="rId2"/>
          <a:stretch>
            <a:fillRect/>
          </a:stretch>
        </p:blipFill>
        <p:spPr>
          <a:xfrm>
            <a:off x="953143" y="2938868"/>
            <a:ext cx="10285714" cy="3238095"/>
          </a:xfrm>
          <a:prstGeom prst="rect">
            <a:avLst/>
          </a:prstGeom>
        </p:spPr>
      </p:pic>
    </p:spTree>
    <p:extLst>
      <p:ext uri="{BB962C8B-B14F-4D97-AF65-F5344CB8AC3E}">
        <p14:creationId xmlns:p14="http://schemas.microsoft.com/office/powerpoint/2010/main" val="148697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50E37-3911-41AE-82DB-50E6EA18795D}"/>
              </a:ext>
            </a:extLst>
          </p:cNvPr>
          <p:cNvSpPr>
            <a:spLocks noGrp="1"/>
          </p:cNvSpPr>
          <p:nvPr>
            <p:ph type="title"/>
          </p:nvPr>
        </p:nvSpPr>
        <p:spPr/>
        <p:txBody>
          <a:bodyPr/>
          <a:lstStyle/>
          <a:p>
            <a:r>
              <a:rPr lang="en-US" altLang="zh-CN" dirty="0"/>
              <a:t>2.1  the scanning process</a:t>
            </a:r>
            <a:endParaRPr lang="zh-CN" altLang="en-US" dirty="0"/>
          </a:p>
        </p:txBody>
      </p:sp>
      <p:sp>
        <p:nvSpPr>
          <p:cNvPr id="3" name="内容占位符 2">
            <a:extLst>
              <a:ext uri="{FF2B5EF4-FFF2-40B4-BE49-F238E27FC236}">
                <a16:creationId xmlns:a16="http://schemas.microsoft.com/office/drawing/2014/main" id="{BD9321EF-2B06-403D-8FAD-4E58928D8D51}"/>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pic>
        <p:nvPicPr>
          <p:cNvPr id="4" name="图片 3">
            <a:extLst>
              <a:ext uri="{FF2B5EF4-FFF2-40B4-BE49-F238E27FC236}">
                <a16:creationId xmlns:a16="http://schemas.microsoft.com/office/drawing/2014/main" id="{F7569CDF-605B-4CB2-A75D-5BF8682872A5}"/>
              </a:ext>
            </a:extLst>
          </p:cNvPr>
          <p:cNvPicPr>
            <a:picLocks noChangeAspect="1"/>
          </p:cNvPicPr>
          <p:nvPr/>
        </p:nvPicPr>
        <p:blipFill>
          <a:blip r:embed="rId2"/>
          <a:stretch>
            <a:fillRect/>
          </a:stretch>
        </p:blipFill>
        <p:spPr>
          <a:xfrm>
            <a:off x="1191800" y="1825625"/>
            <a:ext cx="8819048" cy="2142857"/>
          </a:xfrm>
          <a:prstGeom prst="rect">
            <a:avLst/>
          </a:prstGeom>
        </p:spPr>
      </p:pic>
      <p:pic>
        <p:nvPicPr>
          <p:cNvPr id="8" name="图片 7">
            <a:extLst>
              <a:ext uri="{FF2B5EF4-FFF2-40B4-BE49-F238E27FC236}">
                <a16:creationId xmlns:a16="http://schemas.microsoft.com/office/drawing/2014/main" id="{C21254A4-9F90-4242-8423-DD17658FCCEB}"/>
              </a:ext>
            </a:extLst>
          </p:cNvPr>
          <p:cNvPicPr>
            <a:picLocks noChangeAspect="1"/>
          </p:cNvPicPr>
          <p:nvPr/>
        </p:nvPicPr>
        <p:blipFill>
          <a:blip r:embed="rId3"/>
          <a:stretch>
            <a:fillRect/>
          </a:stretch>
        </p:blipFill>
        <p:spPr>
          <a:xfrm>
            <a:off x="1191800" y="3982056"/>
            <a:ext cx="6872908" cy="633865"/>
          </a:xfrm>
          <a:prstGeom prst="rect">
            <a:avLst/>
          </a:prstGeom>
        </p:spPr>
      </p:pic>
      <p:sp>
        <p:nvSpPr>
          <p:cNvPr id="9" name="矩形 8">
            <a:extLst>
              <a:ext uri="{FF2B5EF4-FFF2-40B4-BE49-F238E27FC236}">
                <a16:creationId xmlns:a16="http://schemas.microsoft.com/office/drawing/2014/main" id="{5C874269-87A8-4BA1-821B-D263EF249CE3}"/>
              </a:ext>
            </a:extLst>
          </p:cNvPr>
          <p:cNvSpPr/>
          <p:nvPr/>
        </p:nvSpPr>
        <p:spPr>
          <a:xfrm>
            <a:off x="1191800" y="6055847"/>
            <a:ext cx="9153993" cy="369332"/>
          </a:xfrm>
          <a:prstGeom prst="rect">
            <a:avLst/>
          </a:prstGeom>
        </p:spPr>
        <p:txBody>
          <a:bodyPr wrap="square">
            <a:spAutoFit/>
          </a:bodyPr>
          <a:lstStyle/>
          <a:p>
            <a:pPr marL="285750" indent="-28575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如</a:t>
            </a:r>
            <a:r>
              <a:rPr lang="en-US" altLang="zh-CN" b="1" dirty="0">
                <a:latin typeface="Times New Roman" panose="02020603050405020304" pitchFamily="18" charset="0"/>
                <a:cs typeface="Times New Roman" panose="02020603050405020304" pitchFamily="18" charset="0"/>
              </a:rPr>
              <a:t>P L U S</a:t>
            </a:r>
            <a:r>
              <a:rPr lang="zh-CN" altLang="en-US" dirty="0">
                <a:latin typeface="Times New Roman" panose="02020603050405020304" pitchFamily="18" charset="0"/>
                <a:cs typeface="Times New Roman" panose="02020603050405020304" pitchFamily="18" charset="0"/>
              </a:rPr>
              <a:t>这样的特殊符号记号中，不仅有串值“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”还有与之相关的真实算术操作</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p>
        </p:txBody>
      </p:sp>
      <p:sp>
        <p:nvSpPr>
          <p:cNvPr id="10" name="矩形 9">
            <a:extLst>
              <a:ext uri="{FF2B5EF4-FFF2-40B4-BE49-F238E27FC236}">
                <a16:creationId xmlns:a16="http://schemas.microsoft.com/office/drawing/2014/main" id="{B9A0916B-43CC-4788-B344-364BF9EB47C9}"/>
              </a:ext>
            </a:extLst>
          </p:cNvPr>
          <p:cNvSpPr/>
          <p:nvPr/>
        </p:nvSpPr>
        <p:spPr>
          <a:xfrm>
            <a:off x="1191800" y="5304559"/>
            <a:ext cx="10162000" cy="646331"/>
          </a:xfrm>
          <a:prstGeom prst="rect">
            <a:avLst/>
          </a:prstGeom>
        </p:spPr>
        <p:txBody>
          <a:bodyPr wrap="square">
            <a:spAutoFit/>
          </a:bodyPr>
          <a:lstStyle/>
          <a:p>
            <a:pPr marL="285750" indent="-285750">
              <a:buFont typeface="Wingdings" panose="05000000000000000000" pitchFamily="2" charset="2"/>
              <a:buChar char="Ø"/>
            </a:pPr>
            <a:r>
              <a:rPr lang="en-US" altLang="zh-CN" b="1" dirty="0">
                <a:latin typeface="Courier"/>
              </a:rPr>
              <a:t>N U M</a:t>
            </a:r>
            <a:r>
              <a:rPr lang="zh-CN" altLang="en-US" dirty="0">
                <a:latin typeface="AdobeSongStd-Light"/>
              </a:rPr>
              <a:t>记号可有一个诸如“</a:t>
            </a:r>
            <a:r>
              <a:rPr lang="en-US" altLang="zh-CN" dirty="0">
                <a:latin typeface="Times New Roman" panose="02020603050405020304" pitchFamily="18" charset="0"/>
              </a:rPr>
              <a:t>3 2 7 6 7</a:t>
            </a:r>
            <a:r>
              <a:rPr lang="zh-CN" altLang="en-US" dirty="0">
                <a:latin typeface="AdobeSongStd-Light"/>
              </a:rPr>
              <a:t>”的串值属性，它是由</a:t>
            </a:r>
            <a:r>
              <a:rPr lang="en-US" altLang="zh-CN" dirty="0">
                <a:latin typeface="Times New Roman" panose="02020603050405020304" pitchFamily="18" charset="0"/>
              </a:rPr>
              <a:t>5</a:t>
            </a:r>
            <a:r>
              <a:rPr lang="zh-CN" altLang="en-US" dirty="0">
                <a:latin typeface="AdobeSongStd-Light"/>
              </a:rPr>
              <a:t>个数字字符组成，但它还会有一个由其值计算所得的真实值</a:t>
            </a:r>
            <a:r>
              <a:rPr lang="en-US" altLang="zh-CN" dirty="0">
                <a:latin typeface="Times New Roman" panose="02020603050405020304" pitchFamily="18" charset="0"/>
              </a:rPr>
              <a:t>3 2 7 6 7</a:t>
            </a:r>
            <a:r>
              <a:rPr lang="zh-CN" altLang="en-US" dirty="0">
                <a:latin typeface="AdobeSongStd-Light"/>
              </a:rPr>
              <a:t>组成的数字值属性。在</a:t>
            </a:r>
            <a:endParaRPr lang="zh-CN" altLang="en-US" dirty="0"/>
          </a:p>
        </p:txBody>
      </p:sp>
      <p:sp>
        <p:nvSpPr>
          <p:cNvPr id="11" name="矩形 10">
            <a:extLst>
              <a:ext uri="{FF2B5EF4-FFF2-40B4-BE49-F238E27FC236}">
                <a16:creationId xmlns:a16="http://schemas.microsoft.com/office/drawing/2014/main" id="{FF2898C9-5C1E-4211-B9D0-03D78392BB62}"/>
              </a:ext>
            </a:extLst>
          </p:cNvPr>
          <p:cNvSpPr/>
          <p:nvPr/>
        </p:nvSpPr>
        <p:spPr>
          <a:xfrm>
            <a:off x="1191800" y="4835534"/>
            <a:ext cx="6096000" cy="369332"/>
          </a:xfrm>
          <a:prstGeom prst="rect">
            <a:avLst/>
          </a:prstGeom>
        </p:spPr>
        <p:txBody>
          <a:bodyPr>
            <a:spAutoFit/>
          </a:bodyPr>
          <a:lstStyle/>
          <a:p>
            <a:pPr marL="285750" indent="-285750">
              <a:buFont typeface="Wingdings" panose="05000000000000000000" pitchFamily="2" charset="2"/>
              <a:buChar char="Ø"/>
            </a:pPr>
            <a:r>
              <a:rPr lang="zh-CN" altLang="en-US" dirty="0">
                <a:latin typeface="AdobeSongStd-Light"/>
              </a:rPr>
              <a:t>保留字就具有这个特性</a:t>
            </a:r>
            <a:endParaRPr lang="zh-CN" altLang="en-US" dirty="0"/>
          </a:p>
        </p:txBody>
      </p:sp>
    </p:spTree>
    <p:extLst>
      <p:ext uri="{BB962C8B-B14F-4D97-AF65-F5344CB8AC3E}">
        <p14:creationId xmlns:p14="http://schemas.microsoft.com/office/powerpoint/2010/main" val="3530624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99918-6281-411C-89E8-9943EE1966D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6ABC13F-C895-482D-A068-BF1014E8AE54}"/>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D88A06CA-6F68-400F-8B0F-4394417D9B25}"/>
              </a:ext>
            </a:extLst>
          </p:cNvPr>
          <p:cNvPicPr>
            <a:picLocks noChangeAspect="1"/>
          </p:cNvPicPr>
          <p:nvPr/>
        </p:nvPicPr>
        <p:blipFill>
          <a:blip r:embed="rId2"/>
          <a:stretch>
            <a:fillRect/>
          </a:stretch>
        </p:blipFill>
        <p:spPr>
          <a:xfrm>
            <a:off x="1594422" y="467990"/>
            <a:ext cx="8733333" cy="2542857"/>
          </a:xfrm>
          <a:prstGeom prst="rect">
            <a:avLst/>
          </a:prstGeom>
        </p:spPr>
      </p:pic>
      <p:pic>
        <p:nvPicPr>
          <p:cNvPr id="5" name="图片 4">
            <a:extLst>
              <a:ext uri="{FF2B5EF4-FFF2-40B4-BE49-F238E27FC236}">
                <a16:creationId xmlns:a16="http://schemas.microsoft.com/office/drawing/2014/main" id="{0732FF81-E090-4FAD-917C-17083DE18275}"/>
              </a:ext>
            </a:extLst>
          </p:cNvPr>
          <p:cNvPicPr>
            <a:picLocks noChangeAspect="1"/>
          </p:cNvPicPr>
          <p:nvPr/>
        </p:nvPicPr>
        <p:blipFill>
          <a:blip r:embed="rId3"/>
          <a:stretch>
            <a:fillRect/>
          </a:stretch>
        </p:blipFill>
        <p:spPr>
          <a:xfrm>
            <a:off x="838200" y="3428999"/>
            <a:ext cx="10441510" cy="3063875"/>
          </a:xfrm>
          <a:prstGeom prst="rect">
            <a:avLst/>
          </a:prstGeom>
        </p:spPr>
      </p:pic>
    </p:spTree>
    <p:extLst>
      <p:ext uri="{BB962C8B-B14F-4D97-AF65-F5344CB8AC3E}">
        <p14:creationId xmlns:p14="http://schemas.microsoft.com/office/powerpoint/2010/main" val="3728584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3FC86-BCD0-4A67-98FD-94010FFE794A}"/>
              </a:ext>
            </a:extLst>
          </p:cNvPr>
          <p:cNvSpPr>
            <a:spLocks noGrp="1"/>
          </p:cNvSpPr>
          <p:nvPr>
            <p:ph type="title"/>
          </p:nvPr>
        </p:nvSpPr>
        <p:spPr/>
        <p:txBody>
          <a:bodyPr/>
          <a:lstStyle/>
          <a:p>
            <a:r>
              <a:rPr lang="en-US" altLang="zh-CN" dirty="0"/>
              <a:t>Deterministic finite automation (DFA)</a:t>
            </a:r>
            <a:endParaRPr lang="zh-CN" altLang="en-US" dirty="0"/>
          </a:p>
        </p:txBody>
      </p:sp>
      <p:sp>
        <p:nvSpPr>
          <p:cNvPr id="3" name="内容占位符 2">
            <a:extLst>
              <a:ext uri="{FF2B5EF4-FFF2-40B4-BE49-F238E27FC236}">
                <a16:creationId xmlns:a16="http://schemas.microsoft.com/office/drawing/2014/main" id="{196D62E2-ECE4-46FD-980D-62A19656000E}"/>
              </a:ext>
            </a:extLst>
          </p:cNvPr>
          <p:cNvSpPr>
            <a:spLocks noGrp="1"/>
          </p:cNvSpPr>
          <p:nvPr>
            <p:ph idx="1"/>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在该图中，</a:t>
            </a:r>
            <a:r>
              <a:rPr lang="en-US" altLang="zh-CN" b="1" i="1" dirty="0">
                <a:latin typeface="Times New Roman" panose="02020603050405020304" pitchFamily="18" charset="0"/>
                <a:ea typeface="宋体" panose="02010600030101010101" pitchFamily="2" charset="-122"/>
                <a:cs typeface="Times New Roman" panose="02020603050405020304" pitchFamily="18" charset="0"/>
              </a:rPr>
              <a:t>other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转换前后都带有方括号，它表示了应先行考虑分隔字符，也就是：应先将其返回到输入串并且不能丢掉。此外在该图中，出错状态已变成接受状态，且没有离开接受状态的转换。因为扫描程序应一次识别一个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token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并在每一个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token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识别之后再一次从它的初始状态开始，所以这正是所需要的</a:t>
            </a:r>
            <a:r>
              <a:rPr lang="zh-CN" altLang="en-US" dirty="0"/>
              <a:t>。</a:t>
            </a:r>
          </a:p>
        </p:txBody>
      </p:sp>
    </p:spTree>
    <p:extLst>
      <p:ext uri="{BB962C8B-B14F-4D97-AF65-F5344CB8AC3E}">
        <p14:creationId xmlns:p14="http://schemas.microsoft.com/office/powerpoint/2010/main" val="1131852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A1C19-7FFF-4D12-B9E2-50943985062A}"/>
              </a:ext>
            </a:extLst>
          </p:cNvPr>
          <p:cNvSpPr>
            <a:spLocks noGrp="1"/>
          </p:cNvSpPr>
          <p:nvPr>
            <p:ph type="title"/>
          </p:nvPr>
        </p:nvSpPr>
        <p:spPr/>
        <p:txBody>
          <a:bodyPr/>
          <a:lstStyle/>
          <a:p>
            <a:r>
              <a:rPr lang="en-US" altLang="zh-CN" b="1" dirty="0"/>
              <a:t>Nondeterministic Automata</a:t>
            </a:r>
            <a:endParaRPr lang="zh-CN" altLang="en-US" dirty="0"/>
          </a:p>
        </p:txBody>
      </p:sp>
      <p:pic>
        <p:nvPicPr>
          <p:cNvPr id="6" name="内容占位符 5">
            <a:extLst>
              <a:ext uri="{FF2B5EF4-FFF2-40B4-BE49-F238E27FC236}">
                <a16:creationId xmlns:a16="http://schemas.microsoft.com/office/drawing/2014/main" id="{14E8D7B7-EC7E-4643-A3D1-BCCC2636902F}"/>
              </a:ext>
            </a:extLst>
          </p:cNvPr>
          <p:cNvPicPr>
            <a:picLocks noGrp="1" noChangeAspect="1"/>
          </p:cNvPicPr>
          <p:nvPr>
            <p:ph idx="1"/>
          </p:nvPr>
        </p:nvPicPr>
        <p:blipFill>
          <a:blip r:embed="rId2"/>
          <a:stretch>
            <a:fillRect/>
          </a:stretch>
        </p:blipFill>
        <p:spPr>
          <a:xfrm>
            <a:off x="838200" y="1690688"/>
            <a:ext cx="10515600" cy="1523126"/>
          </a:xfrm>
          <a:prstGeom prst="rect">
            <a:avLst/>
          </a:prstGeom>
        </p:spPr>
      </p:pic>
      <p:pic>
        <p:nvPicPr>
          <p:cNvPr id="5" name="图片 4">
            <a:extLst>
              <a:ext uri="{FF2B5EF4-FFF2-40B4-BE49-F238E27FC236}">
                <a16:creationId xmlns:a16="http://schemas.microsoft.com/office/drawing/2014/main" id="{FB21817C-7F4E-40F0-AA36-BD4FAEA65B94}"/>
              </a:ext>
            </a:extLst>
          </p:cNvPr>
          <p:cNvPicPr>
            <a:picLocks noChangeAspect="1"/>
          </p:cNvPicPr>
          <p:nvPr/>
        </p:nvPicPr>
        <p:blipFill>
          <a:blip r:embed="rId3"/>
          <a:stretch>
            <a:fillRect/>
          </a:stretch>
        </p:blipFill>
        <p:spPr>
          <a:xfrm>
            <a:off x="2145423" y="3358128"/>
            <a:ext cx="7512927" cy="3269291"/>
          </a:xfrm>
          <a:prstGeom prst="rect">
            <a:avLst/>
          </a:prstGeom>
        </p:spPr>
      </p:pic>
    </p:spTree>
    <p:extLst>
      <p:ext uri="{BB962C8B-B14F-4D97-AF65-F5344CB8AC3E}">
        <p14:creationId xmlns:p14="http://schemas.microsoft.com/office/powerpoint/2010/main" val="3388185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38C53-D487-4A81-A0AB-00AD0727222F}"/>
              </a:ext>
            </a:extLst>
          </p:cNvPr>
          <p:cNvSpPr>
            <a:spLocks noGrp="1"/>
          </p:cNvSpPr>
          <p:nvPr>
            <p:ph type="title"/>
          </p:nvPr>
        </p:nvSpPr>
        <p:spPr/>
        <p:txBody>
          <a:bodyPr/>
          <a:lstStyle/>
          <a:p>
            <a:r>
              <a:rPr lang="en-US" altLang="zh-CN" b="1" dirty="0"/>
              <a:t>Nondeterministic Automata</a:t>
            </a:r>
            <a:endParaRPr lang="zh-CN" altLang="en-US" dirty="0"/>
          </a:p>
        </p:txBody>
      </p:sp>
      <p:sp>
        <p:nvSpPr>
          <p:cNvPr id="3" name="内容占位符 2">
            <a:extLst>
              <a:ext uri="{FF2B5EF4-FFF2-40B4-BE49-F238E27FC236}">
                <a16:creationId xmlns:a16="http://schemas.microsoft.com/office/drawing/2014/main" id="{67D1553D-D1A6-4128-8EBC-C997BF72EF9E}"/>
              </a:ext>
            </a:extLst>
          </p:cNvPr>
          <p:cNvSpPr>
            <a:spLocks noGrp="1"/>
          </p:cNvSpPr>
          <p:nvPr>
            <p:ph idx="1"/>
          </p:nvPr>
        </p:nvSpPr>
        <p:spPr/>
        <p:txBody>
          <a:bodyPr/>
          <a:lstStyle/>
          <a:p>
            <a:r>
              <a:rPr lang="en-US" altLang="zh-CN" dirty="0"/>
              <a:t>we can simply identify their start states to get the following DFA:</a:t>
            </a:r>
            <a:endParaRPr lang="zh-CN" altLang="en-US" dirty="0"/>
          </a:p>
        </p:txBody>
      </p:sp>
      <p:pic>
        <p:nvPicPr>
          <p:cNvPr id="6" name="图片 5">
            <a:extLst>
              <a:ext uri="{FF2B5EF4-FFF2-40B4-BE49-F238E27FC236}">
                <a16:creationId xmlns:a16="http://schemas.microsoft.com/office/drawing/2014/main" id="{07036372-B191-443D-A9C6-074226AEC358}"/>
              </a:ext>
            </a:extLst>
          </p:cNvPr>
          <p:cNvPicPr>
            <a:picLocks noChangeAspect="1"/>
          </p:cNvPicPr>
          <p:nvPr/>
        </p:nvPicPr>
        <p:blipFill>
          <a:blip r:embed="rId2"/>
          <a:stretch>
            <a:fillRect/>
          </a:stretch>
        </p:blipFill>
        <p:spPr>
          <a:xfrm>
            <a:off x="1553143" y="2692875"/>
            <a:ext cx="9085714" cy="3800000"/>
          </a:xfrm>
          <a:prstGeom prst="rect">
            <a:avLst/>
          </a:prstGeom>
        </p:spPr>
      </p:pic>
    </p:spTree>
    <p:extLst>
      <p:ext uri="{BB962C8B-B14F-4D97-AF65-F5344CB8AC3E}">
        <p14:creationId xmlns:p14="http://schemas.microsoft.com/office/powerpoint/2010/main" val="1517147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AFE64-792B-4FAA-8903-753562FAA05E}"/>
              </a:ext>
            </a:extLst>
          </p:cNvPr>
          <p:cNvSpPr>
            <a:spLocks noGrp="1"/>
          </p:cNvSpPr>
          <p:nvPr>
            <p:ph type="title"/>
          </p:nvPr>
        </p:nvSpPr>
        <p:spPr/>
        <p:txBody>
          <a:bodyPr/>
          <a:lstStyle/>
          <a:p>
            <a:r>
              <a:rPr lang="en-US" altLang="zh-CN" b="1" dirty="0"/>
              <a:t>Nondeterministic Automata</a:t>
            </a:r>
            <a:endParaRPr lang="zh-CN" altLang="en-US" dirty="0"/>
          </a:p>
        </p:txBody>
      </p:sp>
      <p:sp>
        <p:nvSpPr>
          <p:cNvPr id="3" name="内容占位符 2">
            <a:extLst>
              <a:ext uri="{FF2B5EF4-FFF2-40B4-BE49-F238E27FC236}">
                <a16:creationId xmlns:a16="http://schemas.microsoft.com/office/drawing/2014/main" id="{27D7605B-DF93-47EE-955F-C46FE333127E}"/>
              </a:ext>
            </a:extLst>
          </p:cNvPr>
          <p:cNvSpPr>
            <a:spLocks noGrp="1"/>
          </p:cNvSpPr>
          <p:nvPr>
            <p:ph idx="1"/>
          </p:nvPr>
        </p:nvSpPr>
        <p:spPr/>
        <p:txBody>
          <a:bodyPr/>
          <a:lstStyle/>
          <a:p>
            <a:r>
              <a:rPr lang="en-US" altLang="zh-CN" dirty="0"/>
              <a:t>2. several tokens that begin with the same character, such as &lt;, &lt;=, and &lt;&gt;,</a:t>
            </a:r>
          </a:p>
          <a:p>
            <a:endParaRPr lang="zh-CN" altLang="en-US" dirty="0"/>
          </a:p>
        </p:txBody>
      </p:sp>
      <p:pic>
        <p:nvPicPr>
          <p:cNvPr id="4" name="图片 3">
            <a:extLst>
              <a:ext uri="{FF2B5EF4-FFF2-40B4-BE49-F238E27FC236}">
                <a16:creationId xmlns:a16="http://schemas.microsoft.com/office/drawing/2014/main" id="{20A67D51-23F8-4FA6-B16C-5C8C808C046F}"/>
              </a:ext>
            </a:extLst>
          </p:cNvPr>
          <p:cNvPicPr>
            <a:picLocks noChangeAspect="1"/>
          </p:cNvPicPr>
          <p:nvPr/>
        </p:nvPicPr>
        <p:blipFill>
          <a:blip r:embed="rId2"/>
          <a:stretch>
            <a:fillRect/>
          </a:stretch>
        </p:blipFill>
        <p:spPr>
          <a:xfrm>
            <a:off x="1667402" y="2854792"/>
            <a:ext cx="8438095" cy="3733333"/>
          </a:xfrm>
          <a:prstGeom prst="rect">
            <a:avLst/>
          </a:prstGeom>
        </p:spPr>
      </p:pic>
    </p:spTree>
    <p:extLst>
      <p:ext uri="{BB962C8B-B14F-4D97-AF65-F5344CB8AC3E}">
        <p14:creationId xmlns:p14="http://schemas.microsoft.com/office/powerpoint/2010/main" val="2934506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E80D5-1E87-4CAD-A3FB-5068E6BF51B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D716952-EF4C-4172-9F92-2FF5644AD1F6}"/>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9E77A093-506A-4038-8031-CF09E24EDA0D}"/>
              </a:ext>
            </a:extLst>
          </p:cNvPr>
          <p:cNvPicPr>
            <a:picLocks noChangeAspect="1"/>
          </p:cNvPicPr>
          <p:nvPr/>
        </p:nvPicPr>
        <p:blipFill>
          <a:blip r:embed="rId2"/>
          <a:stretch>
            <a:fillRect/>
          </a:stretch>
        </p:blipFill>
        <p:spPr>
          <a:xfrm>
            <a:off x="838199" y="372575"/>
            <a:ext cx="8290955" cy="3442030"/>
          </a:xfrm>
          <a:prstGeom prst="rect">
            <a:avLst/>
          </a:prstGeom>
        </p:spPr>
      </p:pic>
      <p:sp>
        <p:nvSpPr>
          <p:cNvPr id="5" name="矩形 4">
            <a:extLst>
              <a:ext uri="{FF2B5EF4-FFF2-40B4-BE49-F238E27FC236}">
                <a16:creationId xmlns:a16="http://schemas.microsoft.com/office/drawing/2014/main" id="{77A06D10-0D78-4807-92C7-8BCA58773A56}"/>
              </a:ext>
            </a:extLst>
          </p:cNvPr>
          <p:cNvSpPr/>
          <p:nvPr/>
        </p:nvSpPr>
        <p:spPr>
          <a:xfrm>
            <a:off x="838199" y="4182968"/>
            <a:ext cx="10515600" cy="707886"/>
          </a:xfrm>
          <a:prstGeom prst="rect">
            <a:avLst/>
          </a:prstGeom>
        </p:spPr>
        <p:txBody>
          <a:bodyPr wrap="square">
            <a:spAutoFit/>
          </a:bodyPr>
          <a:lstStyle/>
          <a:p>
            <a:pPr algn="just"/>
            <a:r>
              <a:rPr lang="zh-CN" altLang="en-US" sz="2000" dirty="0">
                <a:latin typeface="AdobeSongStd-Light"/>
              </a:rPr>
              <a:t>在理论上是应该能够将所有的记号都合并为具有这种风格的一个巨大的</a:t>
            </a:r>
            <a:r>
              <a:rPr lang="en-US" altLang="zh-CN" sz="2000" dirty="0">
                <a:latin typeface="Times New Roman" panose="02020603050405020304" pitchFamily="18" charset="0"/>
              </a:rPr>
              <a:t>D FA</a:t>
            </a:r>
            <a:r>
              <a:rPr lang="zh-CN" altLang="en-US" sz="2000" dirty="0">
                <a:latin typeface="AdobeSongStd-Light"/>
              </a:rPr>
              <a:t>，但是它非常复杂，在使用一种非系统性的方法时尤为如此</a:t>
            </a:r>
            <a:r>
              <a:rPr lang="en-US" altLang="zh-CN" sz="2000" dirty="0">
                <a:latin typeface="AdobeSongStd-Light"/>
              </a:rPr>
              <a:t>.</a:t>
            </a:r>
            <a:endParaRPr lang="zh-CN" altLang="en-US" sz="2000" dirty="0"/>
          </a:p>
        </p:txBody>
      </p:sp>
      <p:sp>
        <p:nvSpPr>
          <p:cNvPr id="6" name="矩形 5">
            <a:extLst>
              <a:ext uri="{FF2B5EF4-FFF2-40B4-BE49-F238E27FC236}">
                <a16:creationId xmlns:a16="http://schemas.microsoft.com/office/drawing/2014/main" id="{509A0A90-050D-4D65-AED4-85B25630FD0C}"/>
              </a:ext>
            </a:extLst>
          </p:cNvPr>
          <p:cNvSpPr/>
          <p:nvPr/>
        </p:nvSpPr>
        <p:spPr>
          <a:xfrm>
            <a:off x="838199" y="5259217"/>
            <a:ext cx="10515600" cy="1015663"/>
          </a:xfrm>
          <a:prstGeom prst="rect">
            <a:avLst/>
          </a:prstGeom>
        </p:spPr>
        <p:txBody>
          <a:bodyPr wrap="square">
            <a:spAutoFit/>
          </a:bodyPr>
          <a:lstStyle/>
          <a:p>
            <a:pPr algn="just"/>
            <a:r>
              <a:rPr lang="zh-CN" altLang="en-US" sz="2000" dirty="0"/>
              <a:t>In principle, we should be able to combine all the tokens into one giant DFA in thisfashion. However, the complexity of such a task becomes enormous, especially if it isdone in an unsystematic way.</a:t>
            </a:r>
          </a:p>
        </p:txBody>
      </p:sp>
    </p:spTree>
    <p:extLst>
      <p:ext uri="{BB962C8B-B14F-4D97-AF65-F5344CB8AC3E}">
        <p14:creationId xmlns:p14="http://schemas.microsoft.com/office/powerpoint/2010/main" val="989723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669F2-E491-4382-A8F3-C38016CD571C}"/>
              </a:ext>
            </a:extLst>
          </p:cNvPr>
          <p:cNvSpPr>
            <a:spLocks noGrp="1"/>
          </p:cNvSpPr>
          <p:nvPr>
            <p:ph type="title"/>
          </p:nvPr>
        </p:nvSpPr>
        <p:spPr/>
        <p:txBody>
          <a:bodyPr/>
          <a:lstStyle/>
          <a:p>
            <a:r>
              <a:rPr lang="en-US" altLang="zh-CN" b="1" dirty="0"/>
              <a:t>Nondeterministic Automata</a:t>
            </a:r>
            <a:endParaRPr lang="zh-CN" altLang="en-US" dirty="0"/>
          </a:p>
        </p:txBody>
      </p:sp>
      <p:pic>
        <p:nvPicPr>
          <p:cNvPr id="5" name="内容占位符 4">
            <a:extLst>
              <a:ext uri="{FF2B5EF4-FFF2-40B4-BE49-F238E27FC236}">
                <a16:creationId xmlns:a16="http://schemas.microsoft.com/office/drawing/2014/main" id="{3B17C260-7C1C-4632-B745-A05F574CEE3C}"/>
              </a:ext>
            </a:extLst>
          </p:cNvPr>
          <p:cNvPicPr>
            <a:picLocks noGrp="1" noChangeAspect="1"/>
          </p:cNvPicPr>
          <p:nvPr>
            <p:ph idx="1"/>
          </p:nvPr>
        </p:nvPicPr>
        <p:blipFill>
          <a:blip r:embed="rId2"/>
          <a:stretch>
            <a:fillRect/>
          </a:stretch>
        </p:blipFill>
        <p:spPr>
          <a:xfrm>
            <a:off x="676926" y="3211306"/>
            <a:ext cx="9621317" cy="398362"/>
          </a:xfrm>
          <a:prstGeom prst="rect">
            <a:avLst/>
          </a:prstGeom>
        </p:spPr>
      </p:pic>
      <p:pic>
        <p:nvPicPr>
          <p:cNvPr id="4" name="图片 3">
            <a:extLst>
              <a:ext uri="{FF2B5EF4-FFF2-40B4-BE49-F238E27FC236}">
                <a16:creationId xmlns:a16="http://schemas.microsoft.com/office/drawing/2014/main" id="{312F0A21-F06B-4AB5-8DB3-890786738E4B}"/>
              </a:ext>
            </a:extLst>
          </p:cNvPr>
          <p:cNvPicPr>
            <a:picLocks noChangeAspect="1"/>
          </p:cNvPicPr>
          <p:nvPr/>
        </p:nvPicPr>
        <p:blipFill>
          <a:blip r:embed="rId3"/>
          <a:stretch>
            <a:fillRect/>
          </a:stretch>
        </p:blipFill>
        <p:spPr>
          <a:xfrm>
            <a:off x="676926" y="1825625"/>
            <a:ext cx="10515600" cy="1143561"/>
          </a:xfrm>
          <a:prstGeom prst="rect">
            <a:avLst/>
          </a:prstGeom>
        </p:spPr>
      </p:pic>
      <p:pic>
        <p:nvPicPr>
          <p:cNvPr id="6" name="图片 5">
            <a:extLst>
              <a:ext uri="{FF2B5EF4-FFF2-40B4-BE49-F238E27FC236}">
                <a16:creationId xmlns:a16="http://schemas.microsoft.com/office/drawing/2014/main" id="{B8C341E1-862D-43CB-B2F8-573F56CD7759}"/>
              </a:ext>
            </a:extLst>
          </p:cNvPr>
          <p:cNvPicPr>
            <a:picLocks noChangeAspect="1"/>
          </p:cNvPicPr>
          <p:nvPr/>
        </p:nvPicPr>
        <p:blipFill>
          <a:blip r:embed="rId4"/>
          <a:stretch>
            <a:fillRect/>
          </a:stretch>
        </p:blipFill>
        <p:spPr>
          <a:xfrm>
            <a:off x="445197" y="3905864"/>
            <a:ext cx="10908603" cy="2522895"/>
          </a:xfrm>
          <a:prstGeom prst="rect">
            <a:avLst/>
          </a:prstGeom>
        </p:spPr>
      </p:pic>
    </p:spTree>
    <p:extLst>
      <p:ext uri="{BB962C8B-B14F-4D97-AF65-F5344CB8AC3E}">
        <p14:creationId xmlns:p14="http://schemas.microsoft.com/office/powerpoint/2010/main" val="1415262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41421-B5BC-4A07-B887-8A95D71F8B03}"/>
              </a:ext>
            </a:extLst>
          </p:cNvPr>
          <p:cNvSpPr>
            <a:spLocks noGrp="1"/>
          </p:cNvSpPr>
          <p:nvPr>
            <p:ph type="title"/>
          </p:nvPr>
        </p:nvSpPr>
        <p:spPr/>
        <p:txBody>
          <a:bodyPr/>
          <a:lstStyle/>
          <a:p>
            <a:r>
              <a:rPr lang="zh-CN" altLang="zh-CN" dirty="0"/>
              <a:t>ε</a:t>
            </a:r>
            <a:r>
              <a:rPr lang="en-US" altLang="zh-CN" dirty="0"/>
              <a:t>-transitions</a:t>
            </a:r>
            <a:endParaRPr lang="zh-CN" altLang="en-US" dirty="0"/>
          </a:p>
        </p:txBody>
      </p:sp>
      <p:sp>
        <p:nvSpPr>
          <p:cNvPr id="3" name="内容占位符 2">
            <a:extLst>
              <a:ext uri="{FF2B5EF4-FFF2-40B4-BE49-F238E27FC236}">
                <a16:creationId xmlns:a16="http://schemas.microsoft.com/office/drawing/2014/main" id="{6784C10A-6CE7-495D-8909-80A4865FFEE7}"/>
              </a:ext>
            </a:extLst>
          </p:cNvPr>
          <p:cNvSpPr>
            <a:spLocks noGrp="1"/>
          </p:cNvSpPr>
          <p:nvPr>
            <p:ph idx="1"/>
          </p:nvPr>
        </p:nvSpPr>
        <p:spPr>
          <a:xfrm>
            <a:off x="838200" y="1690688"/>
            <a:ext cx="10515600" cy="4351338"/>
          </a:xfrm>
        </p:spPr>
        <p:txBody>
          <a:bodyPr/>
          <a:lstStyle/>
          <a:p>
            <a:pPr marL="0" indent="0" algn="just">
              <a:buNone/>
            </a:pPr>
            <a:r>
              <a:rPr lang="zh-CN" altLang="zh-CN" dirty="0"/>
              <a:t>ε</a:t>
            </a:r>
            <a:r>
              <a:rPr lang="en-US" altLang="zh-CN" dirty="0"/>
              <a:t>-transitions are useful in two ways.</a:t>
            </a:r>
          </a:p>
          <a:p>
            <a:pPr marL="0" indent="0" algn="just">
              <a:buNone/>
            </a:pPr>
            <a:r>
              <a:rPr lang="zh-CN" altLang="en-US" b="1" dirty="0">
                <a:solidFill>
                  <a:srgbClr val="FF0000"/>
                </a:solidFill>
              </a:rPr>
              <a:t>好处：</a:t>
            </a:r>
            <a:endParaRPr lang="en-US" altLang="zh-CN" b="1" dirty="0">
              <a:solidFill>
                <a:srgbClr val="FF0000"/>
              </a:solidFill>
            </a:endParaRPr>
          </a:p>
        </p:txBody>
      </p:sp>
      <p:pic>
        <p:nvPicPr>
          <p:cNvPr id="4" name="图片 3">
            <a:extLst>
              <a:ext uri="{FF2B5EF4-FFF2-40B4-BE49-F238E27FC236}">
                <a16:creationId xmlns:a16="http://schemas.microsoft.com/office/drawing/2014/main" id="{C316CCE6-5773-4B7A-8BB2-BF83738E9C8F}"/>
              </a:ext>
            </a:extLst>
          </p:cNvPr>
          <p:cNvPicPr>
            <a:picLocks noChangeAspect="1"/>
          </p:cNvPicPr>
          <p:nvPr/>
        </p:nvPicPr>
        <p:blipFill>
          <a:blip r:embed="rId2"/>
          <a:stretch>
            <a:fillRect/>
          </a:stretch>
        </p:blipFill>
        <p:spPr>
          <a:xfrm>
            <a:off x="5278948" y="3940019"/>
            <a:ext cx="6074852" cy="2552856"/>
          </a:xfrm>
          <a:prstGeom prst="rect">
            <a:avLst/>
          </a:prstGeom>
        </p:spPr>
      </p:pic>
      <p:pic>
        <p:nvPicPr>
          <p:cNvPr id="5" name="图片 4">
            <a:extLst>
              <a:ext uri="{FF2B5EF4-FFF2-40B4-BE49-F238E27FC236}">
                <a16:creationId xmlns:a16="http://schemas.microsoft.com/office/drawing/2014/main" id="{D41764E7-BD4E-4BC6-9296-D1A0B4B58EEE}"/>
              </a:ext>
            </a:extLst>
          </p:cNvPr>
          <p:cNvPicPr>
            <a:picLocks noChangeAspect="1"/>
          </p:cNvPicPr>
          <p:nvPr/>
        </p:nvPicPr>
        <p:blipFill>
          <a:blip r:embed="rId3"/>
          <a:stretch>
            <a:fillRect/>
          </a:stretch>
        </p:blipFill>
        <p:spPr>
          <a:xfrm>
            <a:off x="838200" y="2770590"/>
            <a:ext cx="10409626" cy="1220673"/>
          </a:xfrm>
          <a:prstGeom prst="rect">
            <a:avLst/>
          </a:prstGeom>
        </p:spPr>
      </p:pic>
      <p:sp>
        <p:nvSpPr>
          <p:cNvPr id="6" name="矩形 5">
            <a:extLst>
              <a:ext uri="{FF2B5EF4-FFF2-40B4-BE49-F238E27FC236}">
                <a16:creationId xmlns:a16="http://schemas.microsoft.com/office/drawing/2014/main" id="{4A46BE6A-6EB4-495C-BB43-2B5E96B44E10}"/>
              </a:ext>
            </a:extLst>
          </p:cNvPr>
          <p:cNvSpPr/>
          <p:nvPr/>
        </p:nvSpPr>
        <p:spPr>
          <a:xfrm>
            <a:off x="1019288" y="4328459"/>
            <a:ext cx="4078573" cy="1938992"/>
          </a:xfrm>
          <a:prstGeom prst="rect">
            <a:avLst/>
          </a:prstGeom>
        </p:spPr>
        <p:txBody>
          <a:bodyPr wrap="square">
            <a:spAutoFit/>
          </a:bodyPr>
          <a:lstStyle/>
          <a:p>
            <a:pPr algn="just"/>
            <a:r>
              <a:rPr lang="en-US" altLang="zh-CN" sz="2400" dirty="0"/>
              <a:t>(1) </a:t>
            </a:r>
            <a:r>
              <a:rPr lang="zh-CN" altLang="en-US" sz="2400" dirty="0"/>
              <a:t>首先，它们可以不用合并状态就表述另一个选择。例如，记号 </a:t>
            </a:r>
            <a:r>
              <a:rPr lang="en-US" altLang="zh-CN" sz="2400" dirty="0"/>
              <a:t>:=</a:t>
            </a:r>
            <a:r>
              <a:rPr lang="zh-CN" altLang="en-US" sz="2400" dirty="0"/>
              <a:t>、</a:t>
            </a:r>
            <a:r>
              <a:rPr lang="en-US" altLang="zh-CN" sz="2400" dirty="0"/>
              <a:t>&lt;=</a:t>
            </a:r>
            <a:r>
              <a:rPr lang="zh-CN" altLang="en-US" sz="2400" dirty="0"/>
              <a:t>和</a:t>
            </a:r>
            <a:r>
              <a:rPr lang="en-US" altLang="zh-CN" sz="2400" dirty="0"/>
              <a:t>=</a:t>
            </a:r>
            <a:r>
              <a:rPr lang="zh-CN" altLang="en-US" sz="2400" dirty="0"/>
              <a:t>的选择可表述为：为每一个记号合并自动机，如下所示</a:t>
            </a:r>
          </a:p>
        </p:txBody>
      </p:sp>
    </p:spTree>
    <p:extLst>
      <p:ext uri="{BB962C8B-B14F-4D97-AF65-F5344CB8AC3E}">
        <p14:creationId xmlns:p14="http://schemas.microsoft.com/office/powerpoint/2010/main" val="2892263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7B4AD5-F836-4FA4-8580-CD011ED3A52A}"/>
              </a:ext>
            </a:extLst>
          </p:cNvPr>
          <p:cNvSpPr>
            <a:spLocks noGrp="1"/>
          </p:cNvSpPr>
          <p:nvPr>
            <p:ph type="title"/>
          </p:nvPr>
        </p:nvSpPr>
        <p:spPr/>
        <p:txBody>
          <a:bodyPr/>
          <a:lstStyle/>
          <a:p>
            <a:r>
              <a:rPr lang="zh-CN" altLang="zh-CN" dirty="0"/>
              <a:t>ε</a:t>
            </a:r>
            <a:r>
              <a:rPr lang="en-US" altLang="zh-CN" dirty="0"/>
              <a:t>-transitions</a:t>
            </a:r>
            <a:endParaRPr lang="zh-CN" altLang="en-US" dirty="0"/>
          </a:p>
        </p:txBody>
      </p:sp>
      <p:sp>
        <p:nvSpPr>
          <p:cNvPr id="3" name="内容占位符 2">
            <a:extLst>
              <a:ext uri="{FF2B5EF4-FFF2-40B4-BE49-F238E27FC236}">
                <a16:creationId xmlns:a16="http://schemas.microsoft.com/office/drawing/2014/main" id="{50211785-35A1-454D-BA56-D18ADE734CB7}"/>
              </a:ext>
            </a:extLst>
          </p:cNvPr>
          <p:cNvSpPr>
            <a:spLocks noGrp="1"/>
          </p:cNvSpPr>
          <p:nvPr>
            <p:ph idx="1"/>
          </p:nvPr>
        </p:nvSpPr>
        <p:spPr/>
        <p:txBody>
          <a:bodyPr/>
          <a:lstStyle/>
          <a:p>
            <a:r>
              <a:rPr lang="zh-CN" altLang="en-US" sz="2400" dirty="0"/>
              <a:t>可以清晰地描述出空串的匹配：</a:t>
            </a:r>
          </a:p>
        </p:txBody>
      </p:sp>
      <p:pic>
        <p:nvPicPr>
          <p:cNvPr id="4" name="图片 3">
            <a:extLst>
              <a:ext uri="{FF2B5EF4-FFF2-40B4-BE49-F238E27FC236}">
                <a16:creationId xmlns:a16="http://schemas.microsoft.com/office/drawing/2014/main" id="{EFC99527-102B-4168-80F6-2D5BF13D4832}"/>
              </a:ext>
            </a:extLst>
          </p:cNvPr>
          <p:cNvPicPr>
            <a:picLocks noChangeAspect="1"/>
          </p:cNvPicPr>
          <p:nvPr/>
        </p:nvPicPr>
        <p:blipFill>
          <a:blip r:embed="rId2"/>
          <a:stretch>
            <a:fillRect/>
          </a:stretch>
        </p:blipFill>
        <p:spPr>
          <a:xfrm>
            <a:off x="838201" y="2287004"/>
            <a:ext cx="9982200" cy="1614767"/>
          </a:xfrm>
          <a:prstGeom prst="rect">
            <a:avLst/>
          </a:prstGeom>
        </p:spPr>
      </p:pic>
    </p:spTree>
    <p:extLst>
      <p:ext uri="{BB962C8B-B14F-4D97-AF65-F5344CB8AC3E}">
        <p14:creationId xmlns:p14="http://schemas.microsoft.com/office/powerpoint/2010/main" val="38778865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4C868-F3C3-43CD-8111-75E6E2178174}"/>
              </a:ext>
            </a:extLst>
          </p:cNvPr>
          <p:cNvSpPr>
            <a:spLocks noGrp="1"/>
          </p:cNvSpPr>
          <p:nvPr>
            <p:ph type="title"/>
          </p:nvPr>
        </p:nvSpPr>
        <p:spPr/>
        <p:txBody>
          <a:bodyPr/>
          <a:lstStyle/>
          <a:p>
            <a:r>
              <a:rPr lang="en-US" altLang="zh-CN" dirty="0"/>
              <a:t>NFA (Nondeterministic Finite Automaton) </a:t>
            </a:r>
            <a:endParaRPr lang="zh-CN" altLang="en-US" dirty="0"/>
          </a:p>
        </p:txBody>
      </p:sp>
      <p:sp>
        <p:nvSpPr>
          <p:cNvPr id="3" name="内容占位符 2">
            <a:extLst>
              <a:ext uri="{FF2B5EF4-FFF2-40B4-BE49-F238E27FC236}">
                <a16:creationId xmlns:a16="http://schemas.microsoft.com/office/drawing/2014/main" id="{99332B16-0839-47A2-9DFF-89FB34498B25}"/>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892F0E7-5288-4B9A-A13D-17A6B0D8C3BA}"/>
              </a:ext>
            </a:extLst>
          </p:cNvPr>
          <p:cNvPicPr>
            <a:picLocks noChangeAspect="1"/>
          </p:cNvPicPr>
          <p:nvPr/>
        </p:nvPicPr>
        <p:blipFill>
          <a:blip r:embed="rId2"/>
          <a:stretch>
            <a:fillRect/>
          </a:stretch>
        </p:blipFill>
        <p:spPr>
          <a:xfrm>
            <a:off x="685800" y="1832764"/>
            <a:ext cx="10668000" cy="2740629"/>
          </a:xfrm>
          <a:prstGeom prst="rect">
            <a:avLst/>
          </a:prstGeom>
        </p:spPr>
      </p:pic>
      <p:pic>
        <p:nvPicPr>
          <p:cNvPr id="5" name="图片 4">
            <a:extLst>
              <a:ext uri="{FF2B5EF4-FFF2-40B4-BE49-F238E27FC236}">
                <a16:creationId xmlns:a16="http://schemas.microsoft.com/office/drawing/2014/main" id="{2A7EF086-020E-419B-AAD9-9EEA789F7AFA}"/>
              </a:ext>
            </a:extLst>
          </p:cNvPr>
          <p:cNvPicPr>
            <a:picLocks noChangeAspect="1"/>
          </p:cNvPicPr>
          <p:nvPr/>
        </p:nvPicPr>
        <p:blipFill>
          <a:blip r:embed="rId3"/>
          <a:stretch>
            <a:fillRect/>
          </a:stretch>
        </p:blipFill>
        <p:spPr>
          <a:xfrm>
            <a:off x="685801" y="4702401"/>
            <a:ext cx="10839450" cy="1745335"/>
          </a:xfrm>
          <a:prstGeom prst="rect">
            <a:avLst/>
          </a:prstGeom>
        </p:spPr>
      </p:pic>
    </p:spTree>
    <p:extLst>
      <p:ext uri="{BB962C8B-B14F-4D97-AF65-F5344CB8AC3E}">
        <p14:creationId xmlns:p14="http://schemas.microsoft.com/office/powerpoint/2010/main" val="2311978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752207-4240-4446-AA28-B56E22A3500C}"/>
              </a:ext>
            </a:extLst>
          </p:cNvPr>
          <p:cNvSpPr>
            <a:spLocks noGrp="1"/>
          </p:cNvSpPr>
          <p:nvPr>
            <p:ph type="title"/>
          </p:nvPr>
        </p:nvSpPr>
        <p:spPr/>
        <p:txBody>
          <a:bodyPr/>
          <a:lstStyle/>
          <a:p>
            <a:r>
              <a:rPr lang="en-US" altLang="zh-CN" dirty="0"/>
              <a:t>2.1  the scanning process</a:t>
            </a:r>
            <a:endParaRPr lang="zh-CN" altLang="en-US" dirty="0"/>
          </a:p>
        </p:txBody>
      </p:sp>
      <p:sp>
        <p:nvSpPr>
          <p:cNvPr id="3" name="内容占位符 2">
            <a:extLst>
              <a:ext uri="{FF2B5EF4-FFF2-40B4-BE49-F238E27FC236}">
                <a16:creationId xmlns:a16="http://schemas.microsoft.com/office/drawing/2014/main" id="{7B656AC6-D717-48EA-8AEC-67FDD3FD2E00}"/>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4A7B9AE6-702A-47F9-8965-9B8D66081DBA}"/>
              </a:ext>
            </a:extLst>
          </p:cNvPr>
          <p:cNvPicPr>
            <a:picLocks noChangeAspect="1"/>
          </p:cNvPicPr>
          <p:nvPr/>
        </p:nvPicPr>
        <p:blipFill>
          <a:blip r:embed="rId2"/>
          <a:stretch>
            <a:fillRect/>
          </a:stretch>
        </p:blipFill>
        <p:spPr>
          <a:xfrm>
            <a:off x="838200" y="1709938"/>
            <a:ext cx="9505013" cy="4983210"/>
          </a:xfrm>
          <a:prstGeom prst="rect">
            <a:avLst/>
          </a:prstGeom>
        </p:spPr>
      </p:pic>
    </p:spTree>
    <p:extLst>
      <p:ext uri="{BB962C8B-B14F-4D97-AF65-F5344CB8AC3E}">
        <p14:creationId xmlns:p14="http://schemas.microsoft.com/office/powerpoint/2010/main" val="880866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FA0873-3D29-44C0-A55C-480176DD61A0}"/>
              </a:ext>
            </a:extLst>
          </p:cNvPr>
          <p:cNvSpPr>
            <a:spLocks noGrp="1"/>
          </p:cNvSpPr>
          <p:nvPr>
            <p:ph type="title"/>
          </p:nvPr>
        </p:nvSpPr>
        <p:spPr/>
        <p:txBody>
          <a:bodyPr/>
          <a:lstStyle/>
          <a:p>
            <a:r>
              <a:rPr lang="en-US" altLang="zh-CN" dirty="0"/>
              <a:t>NFA (Nondeterministic Finite Automaton) </a:t>
            </a:r>
            <a:endParaRPr lang="zh-CN" altLang="en-US" dirty="0"/>
          </a:p>
        </p:txBody>
      </p:sp>
      <p:sp>
        <p:nvSpPr>
          <p:cNvPr id="3" name="内容占位符 2">
            <a:extLst>
              <a:ext uri="{FF2B5EF4-FFF2-40B4-BE49-F238E27FC236}">
                <a16:creationId xmlns:a16="http://schemas.microsoft.com/office/drawing/2014/main" id="{EE024298-54C4-4826-B85B-C4192A80BC83}"/>
              </a:ext>
            </a:extLst>
          </p:cNvPr>
          <p:cNvSpPr>
            <a:spLocks noGrp="1"/>
          </p:cNvSpPr>
          <p:nvPr>
            <p:ph idx="1"/>
          </p:nvPr>
        </p:nvSpPr>
        <p:spPr/>
        <p:txBody>
          <a:bodyPr/>
          <a:lstStyle/>
          <a:p>
            <a:r>
              <a:rPr lang="en-US" altLang="zh-CN" b="1" dirty="0"/>
              <a:t>Note </a:t>
            </a:r>
            <a:endParaRPr lang="zh-CN" altLang="en-US" dirty="0"/>
          </a:p>
        </p:txBody>
      </p:sp>
      <p:pic>
        <p:nvPicPr>
          <p:cNvPr id="4" name="图片 3">
            <a:extLst>
              <a:ext uri="{FF2B5EF4-FFF2-40B4-BE49-F238E27FC236}">
                <a16:creationId xmlns:a16="http://schemas.microsoft.com/office/drawing/2014/main" id="{3C8B5D4E-055F-41AA-BE1E-B255EB01E7AA}"/>
              </a:ext>
            </a:extLst>
          </p:cNvPr>
          <p:cNvPicPr>
            <a:picLocks noChangeAspect="1"/>
          </p:cNvPicPr>
          <p:nvPr/>
        </p:nvPicPr>
        <p:blipFill>
          <a:blip r:embed="rId2"/>
          <a:stretch>
            <a:fillRect/>
          </a:stretch>
        </p:blipFill>
        <p:spPr>
          <a:xfrm>
            <a:off x="557650" y="2617788"/>
            <a:ext cx="11381499" cy="2767012"/>
          </a:xfrm>
          <a:prstGeom prst="rect">
            <a:avLst/>
          </a:prstGeom>
        </p:spPr>
      </p:pic>
    </p:spTree>
    <p:extLst>
      <p:ext uri="{BB962C8B-B14F-4D97-AF65-F5344CB8AC3E}">
        <p14:creationId xmlns:p14="http://schemas.microsoft.com/office/powerpoint/2010/main" val="3057784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B3B78-2AB5-42DC-BD83-82C929CAB94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0FC2E82-E3DB-4E95-BB5F-5CF05D5987A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11DE8A2-0407-4955-B525-D8B56CA8DE92}"/>
              </a:ext>
            </a:extLst>
          </p:cNvPr>
          <p:cNvPicPr>
            <a:picLocks noChangeAspect="1"/>
          </p:cNvPicPr>
          <p:nvPr/>
        </p:nvPicPr>
        <p:blipFill>
          <a:blip r:embed="rId2"/>
          <a:stretch>
            <a:fillRect/>
          </a:stretch>
        </p:blipFill>
        <p:spPr>
          <a:xfrm>
            <a:off x="342900" y="389094"/>
            <a:ext cx="7067550" cy="3091418"/>
          </a:xfrm>
          <a:prstGeom prst="rect">
            <a:avLst/>
          </a:prstGeom>
        </p:spPr>
      </p:pic>
      <p:pic>
        <p:nvPicPr>
          <p:cNvPr id="5" name="图片 4">
            <a:extLst>
              <a:ext uri="{FF2B5EF4-FFF2-40B4-BE49-F238E27FC236}">
                <a16:creationId xmlns:a16="http://schemas.microsoft.com/office/drawing/2014/main" id="{15A309A3-E899-4C84-B555-F18407329A9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712358" y="4110889"/>
            <a:ext cx="10767284" cy="2381986"/>
          </a:xfrm>
          <a:prstGeom prst="rect">
            <a:avLst/>
          </a:prstGeom>
        </p:spPr>
      </p:pic>
      <p:pic>
        <p:nvPicPr>
          <p:cNvPr id="6" name="图片 5">
            <a:extLst>
              <a:ext uri="{FF2B5EF4-FFF2-40B4-BE49-F238E27FC236}">
                <a16:creationId xmlns:a16="http://schemas.microsoft.com/office/drawing/2014/main" id="{E3516066-3EC5-49E9-900E-7CC09D8234E7}"/>
              </a:ext>
            </a:extLst>
          </p:cNvPr>
          <p:cNvPicPr>
            <a:picLocks noChangeAspect="1"/>
          </p:cNvPicPr>
          <p:nvPr/>
        </p:nvPicPr>
        <p:blipFill>
          <a:blip r:embed="rId5"/>
          <a:stretch>
            <a:fillRect/>
          </a:stretch>
        </p:blipFill>
        <p:spPr>
          <a:xfrm>
            <a:off x="7467600" y="1092491"/>
            <a:ext cx="4724400" cy="2548383"/>
          </a:xfrm>
          <a:prstGeom prst="rect">
            <a:avLst/>
          </a:prstGeom>
        </p:spPr>
      </p:pic>
    </p:spTree>
    <p:extLst>
      <p:ext uri="{BB962C8B-B14F-4D97-AF65-F5344CB8AC3E}">
        <p14:creationId xmlns:p14="http://schemas.microsoft.com/office/powerpoint/2010/main" val="2077139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178FB-B6EB-4826-B047-2AE58A1F1EA3}"/>
              </a:ext>
            </a:extLst>
          </p:cNvPr>
          <p:cNvSpPr>
            <a:spLocks noGrp="1"/>
          </p:cNvSpPr>
          <p:nvPr>
            <p:ph type="title"/>
          </p:nvPr>
        </p:nvSpPr>
        <p:spPr/>
        <p:txBody>
          <a:bodyPr/>
          <a:lstStyle/>
          <a:p>
            <a:r>
              <a:rPr lang="zh-CN" altLang="zh-CN" b="1" dirty="0"/>
              <a:t>确定与非确定自动机不同</a:t>
            </a:r>
            <a:endParaRPr lang="zh-CN" altLang="en-US" dirty="0"/>
          </a:p>
        </p:txBody>
      </p:sp>
      <p:sp>
        <p:nvSpPr>
          <p:cNvPr id="3" name="内容占位符 2">
            <a:extLst>
              <a:ext uri="{FF2B5EF4-FFF2-40B4-BE49-F238E27FC236}">
                <a16:creationId xmlns:a16="http://schemas.microsoft.com/office/drawing/2014/main" id="{BB68A798-D039-466D-978F-AE199641F626}"/>
              </a:ext>
            </a:extLst>
          </p:cNvPr>
          <p:cNvSpPr>
            <a:spLocks noGrp="1"/>
          </p:cNvSpPr>
          <p:nvPr>
            <p:ph idx="1"/>
          </p:nvPr>
        </p:nvSpPr>
        <p:spPr>
          <a:xfrm>
            <a:off x="838200" y="1568769"/>
            <a:ext cx="10704226" cy="5167312"/>
          </a:xfrm>
        </p:spPr>
        <p:txBody>
          <a:bodyPr>
            <a:normAutofit fontScale="92500" lnSpcReduction="10000"/>
          </a:bodyPr>
          <a:lstStyle/>
          <a:p>
            <a:pPr marL="0" indent="0" algn="just">
              <a:lnSpc>
                <a:spcPct val="120000"/>
              </a:lnSpc>
              <a:buNone/>
            </a:pPr>
            <a:r>
              <a:rPr lang="zh-CN" altLang="zh-CN" sz="2900" b="1" dirty="0"/>
              <a:t>一、转换状态不同</a:t>
            </a:r>
          </a:p>
          <a:p>
            <a:pPr marL="0" indent="0" algn="just">
              <a:lnSpc>
                <a:spcPct val="120000"/>
              </a:lnSpc>
              <a:buNone/>
            </a:pPr>
            <a:r>
              <a:rPr lang="en-US" altLang="zh-CN" dirty="0"/>
              <a:t>1</a:t>
            </a:r>
            <a:r>
              <a:rPr lang="zh-CN" altLang="zh-CN" dirty="0"/>
              <a:t>、确定的有穷自动机：当一个状态面对一个输入符号的时候，所转换到的是一个唯一确定的状态。</a:t>
            </a:r>
          </a:p>
          <a:p>
            <a:pPr marL="0" indent="0" algn="just">
              <a:lnSpc>
                <a:spcPct val="120000"/>
              </a:lnSpc>
              <a:buNone/>
            </a:pPr>
            <a:r>
              <a:rPr lang="en-US" altLang="zh-CN" dirty="0"/>
              <a:t>2</a:t>
            </a:r>
            <a:r>
              <a:rPr lang="zh-CN" altLang="zh-CN" dirty="0"/>
              <a:t>、不确定的有穷自动机：当一个状态面对一个输入符号的时候，它所转换到的可能不只一个状态，可以是一个状态集合。</a:t>
            </a:r>
          </a:p>
          <a:p>
            <a:pPr marL="0" indent="0" algn="just">
              <a:lnSpc>
                <a:spcPct val="120000"/>
              </a:lnSpc>
              <a:buNone/>
            </a:pPr>
            <a:r>
              <a:rPr lang="zh-CN" altLang="zh-CN" sz="2900" b="1" dirty="0"/>
              <a:t>二</a:t>
            </a:r>
            <a:r>
              <a:rPr lang="zh-CN" altLang="zh-CN" b="1" dirty="0"/>
              <a:t>映射不同</a:t>
            </a:r>
          </a:p>
          <a:p>
            <a:pPr marL="0" indent="0" algn="just">
              <a:lnSpc>
                <a:spcPct val="120000"/>
              </a:lnSpc>
              <a:buNone/>
            </a:pPr>
            <a:r>
              <a:rPr lang="en-US" altLang="zh-CN" dirty="0"/>
              <a:t> 1</a:t>
            </a:r>
            <a:r>
              <a:rPr lang="zh-CN" altLang="zh-CN" dirty="0"/>
              <a:t>、确定的有穷自动机：将</a:t>
            </a:r>
            <a:r>
              <a:rPr lang="en-US" altLang="zh-CN" dirty="0"/>
              <a:t>S×Σ</a:t>
            </a:r>
            <a:r>
              <a:rPr lang="zh-CN" altLang="zh-CN" dirty="0"/>
              <a:t>映射到</a:t>
            </a:r>
            <a:r>
              <a:rPr lang="en-US" altLang="zh-CN" dirty="0"/>
              <a:t>S</a:t>
            </a:r>
            <a:r>
              <a:rPr lang="zh-CN" altLang="zh-CN" dirty="0"/>
              <a:t>的转换函数。</a:t>
            </a:r>
            <a:r>
              <a:rPr lang="en-US" altLang="zh-CN" dirty="0"/>
              <a:t>s</a:t>
            </a:r>
            <a:r>
              <a:rPr lang="zh-CN" altLang="zh-CN" dirty="0"/>
              <a:t>∈</a:t>
            </a:r>
            <a:r>
              <a:rPr lang="en-US" altLang="zh-CN" dirty="0"/>
              <a:t>S, a</a:t>
            </a:r>
            <a:r>
              <a:rPr lang="zh-CN" altLang="zh-CN" dirty="0"/>
              <a:t>∈</a:t>
            </a:r>
            <a:r>
              <a:rPr lang="en-US" altLang="zh-CN" dirty="0"/>
              <a:t>Σ, δ(</a:t>
            </a:r>
            <a:r>
              <a:rPr lang="en-US" altLang="zh-CN" dirty="0" err="1"/>
              <a:t>s,a</a:t>
            </a:r>
            <a:r>
              <a:rPr lang="en-US" altLang="zh-CN" dirty="0"/>
              <a:t>)</a:t>
            </a:r>
            <a:r>
              <a:rPr lang="zh-CN" altLang="zh-CN" dirty="0"/>
              <a:t>表示从状态</a:t>
            </a:r>
            <a:r>
              <a:rPr lang="en-US" altLang="zh-CN" dirty="0"/>
              <a:t>s</a:t>
            </a:r>
            <a:r>
              <a:rPr lang="zh-CN" altLang="zh-CN" dirty="0"/>
              <a:t>出发，沿着标记为</a:t>
            </a:r>
            <a:r>
              <a:rPr lang="en-US" altLang="zh-CN" dirty="0"/>
              <a:t>a</a:t>
            </a:r>
            <a:r>
              <a:rPr lang="zh-CN" altLang="zh-CN" dirty="0"/>
              <a:t>的边所能到达的状态。</a:t>
            </a:r>
            <a:r>
              <a:rPr lang="en-US" altLang="zh-CN" dirty="0"/>
              <a:t> </a:t>
            </a:r>
          </a:p>
          <a:p>
            <a:pPr marL="0" indent="0" algn="just">
              <a:lnSpc>
                <a:spcPct val="120000"/>
              </a:lnSpc>
              <a:buNone/>
            </a:pPr>
            <a:r>
              <a:rPr lang="en-US" altLang="zh-CN" dirty="0"/>
              <a:t>2</a:t>
            </a:r>
            <a:r>
              <a:rPr lang="zh-CN" altLang="zh-CN" dirty="0"/>
              <a:t>、不确定的有穷自动机：将</a:t>
            </a:r>
            <a:r>
              <a:rPr lang="en-US" altLang="zh-CN" dirty="0"/>
              <a:t>S×Σ</a:t>
            </a:r>
            <a:r>
              <a:rPr lang="zh-CN" altLang="zh-CN" dirty="0"/>
              <a:t>映射到</a:t>
            </a:r>
            <a:r>
              <a:rPr lang="en-US" altLang="zh-CN" dirty="0"/>
              <a:t>2</a:t>
            </a:r>
            <a:r>
              <a:rPr lang="en-US" altLang="zh-CN" baseline="30000" dirty="0"/>
              <a:t>S</a:t>
            </a:r>
            <a:r>
              <a:rPr lang="zh-CN" altLang="zh-CN" dirty="0"/>
              <a:t>的转换函数。</a:t>
            </a:r>
            <a:r>
              <a:rPr lang="en-US" altLang="zh-CN" dirty="0"/>
              <a:t>s</a:t>
            </a:r>
            <a:r>
              <a:rPr lang="zh-CN" altLang="zh-CN" dirty="0"/>
              <a:t>∈</a:t>
            </a:r>
            <a:r>
              <a:rPr lang="en-US" altLang="zh-CN" dirty="0"/>
              <a:t>S, a</a:t>
            </a:r>
            <a:r>
              <a:rPr lang="zh-CN" altLang="zh-CN" dirty="0"/>
              <a:t>∈</a:t>
            </a:r>
            <a:r>
              <a:rPr lang="en-US" altLang="zh-CN" dirty="0"/>
              <a:t>Σ, δ(</a:t>
            </a:r>
            <a:r>
              <a:rPr lang="en-US" altLang="zh-CN" dirty="0" err="1"/>
              <a:t>s,a</a:t>
            </a:r>
            <a:r>
              <a:rPr lang="en-US" altLang="zh-CN" dirty="0"/>
              <a:t>)</a:t>
            </a:r>
            <a:r>
              <a:rPr lang="zh-CN" altLang="zh-CN" dirty="0"/>
              <a:t>表示从状态</a:t>
            </a:r>
            <a:r>
              <a:rPr lang="en-US" altLang="zh-CN" dirty="0"/>
              <a:t>s</a:t>
            </a:r>
            <a:r>
              <a:rPr lang="zh-CN" altLang="zh-CN" dirty="0"/>
              <a:t>出发，沿着标记为</a:t>
            </a:r>
            <a:r>
              <a:rPr lang="en-US" altLang="zh-CN" dirty="0"/>
              <a:t>a</a:t>
            </a:r>
            <a:r>
              <a:rPr lang="zh-CN" altLang="zh-CN" dirty="0"/>
              <a:t>的边所能到达的状态集合。</a:t>
            </a:r>
          </a:p>
        </p:txBody>
      </p:sp>
    </p:spTree>
    <p:extLst>
      <p:ext uri="{BB962C8B-B14F-4D97-AF65-F5344CB8AC3E}">
        <p14:creationId xmlns:p14="http://schemas.microsoft.com/office/powerpoint/2010/main" val="1166454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8AA989-1581-4A6C-A4EC-9F1174F78A0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E187F64-F3BB-4782-9D85-D516A1E513F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2230DA1-7735-4E9C-BE5B-C7218F5D78B8}"/>
              </a:ext>
            </a:extLst>
          </p:cNvPr>
          <p:cNvPicPr>
            <a:picLocks noChangeAspect="1"/>
          </p:cNvPicPr>
          <p:nvPr/>
        </p:nvPicPr>
        <p:blipFill>
          <a:blip r:embed="rId2"/>
          <a:stretch>
            <a:fillRect/>
          </a:stretch>
        </p:blipFill>
        <p:spPr>
          <a:xfrm>
            <a:off x="910286" y="267095"/>
            <a:ext cx="10371428" cy="6323809"/>
          </a:xfrm>
          <a:prstGeom prst="rect">
            <a:avLst/>
          </a:prstGeom>
        </p:spPr>
      </p:pic>
    </p:spTree>
    <p:extLst>
      <p:ext uri="{BB962C8B-B14F-4D97-AF65-F5344CB8AC3E}">
        <p14:creationId xmlns:p14="http://schemas.microsoft.com/office/powerpoint/2010/main" val="2161888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027D17-02FB-400B-9079-E14F130249B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62E716B-1AB8-4A61-A797-54E58C3A9E85}"/>
              </a:ext>
            </a:extLst>
          </p:cNvPr>
          <p:cNvSpPr>
            <a:spLocks noGrp="1"/>
          </p:cNvSpPr>
          <p:nvPr>
            <p:ph idx="1"/>
          </p:nvPr>
        </p:nvSpPr>
        <p:spPr/>
        <p:txBody>
          <a:bodyPr/>
          <a:lstStyle/>
          <a:p>
            <a:r>
              <a:rPr lang="zh-CN" altLang="zh-CN" dirty="0"/>
              <a:t>字符串：</a:t>
            </a:r>
            <a:r>
              <a:rPr lang="en-US" altLang="zh-CN" dirty="0"/>
              <a:t> </a:t>
            </a:r>
            <a:r>
              <a:rPr lang="en-US" altLang="zh-CN" dirty="0" err="1"/>
              <a:t>abb</a:t>
            </a:r>
            <a:r>
              <a:rPr lang="en-US" altLang="zh-CN" dirty="0"/>
              <a:t> </a:t>
            </a:r>
            <a:endParaRPr lang="zh-CN" altLang="zh-CN" dirty="0"/>
          </a:p>
          <a:p>
            <a:r>
              <a:rPr lang="en-US" altLang="zh-CN" dirty="0"/>
              <a:t> regular expression:</a:t>
            </a:r>
          </a:p>
          <a:p>
            <a:pPr marL="0" indent="0">
              <a:buNone/>
            </a:pPr>
            <a:r>
              <a:rPr lang="en-US" altLang="zh-CN" dirty="0"/>
              <a:t>         (a|</a:t>
            </a:r>
            <a:r>
              <a:rPr lang="zh-CN" altLang="zh-CN" dirty="0"/>
              <a:t>ε</a:t>
            </a:r>
            <a:r>
              <a:rPr lang="en-US" altLang="zh-CN" dirty="0"/>
              <a:t>)b</a:t>
            </a:r>
            <a:r>
              <a:rPr lang="en-US" altLang="zh-CN" baseline="30000" dirty="0"/>
              <a:t>*</a:t>
            </a:r>
            <a:r>
              <a:rPr lang="en-US" altLang="zh-CN" dirty="0"/>
              <a:t>.</a:t>
            </a:r>
            <a:endParaRPr lang="zh-CN" altLang="zh-CN" dirty="0"/>
          </a:p>
          <a:p>
            <a:endParaRPr lang="en-US" altLang="zh-CN" dirty="0"/>
          </a:p>
          <a:p>
            <a:pPr marL="0" indent="0">
              <a:buNone/>
            </a:pPr>
            <a:endParaRPr lang="en-US" altLang="zh-CN" dirty="0"/>
          </a:p>
          <a:p>
            <a:r>
              <a:rPr lang="en-US" altLang="zh-CN" dirty="0"/>
              <a:t>The DFA :</a:t>
            </a:r>
            <a:endParaRPr lang="zh-CN" altLang="zh-CN" dirty="0"/>
          </a:p>
          <a:p>
            <a:endParaRPr lang="zh-CN" altLang="en-US" dirty="0"/>
          </a:p>
        </p:txBody>
      </p:sp>
      <p:pic>
        <p:nvPicPr>
          <p:cNvPr id="5" name="图片 4">
            <a:extLst>
              <a:ext uri="{FF2B5EF4-FFF2-40B4-BE49-F238E27FC236}">
                <a16:creationId xmlns:a16="http://schemas.microsoft.com/office/drawing/2014/main" id="{5A8FA8C5-8A73-4B68-A17F-019E2E3F8C5C}"/>
              </a:ext>
            </a:extLst>
          </p:cNvPr>
          <p:cNvPicPr>
            <a:picLocks noChangeAspect="1"/>
          </p:cNvPicPr>
          <p:nvPr/>
        </p:nvPicPr>
        <p:blipFill>
          <a:blip r:embed="rId2"/>
          <a:stretch>
            <a:fillRect/>
          </a:stretch>
        </p:blipFill>
        <p:spPr>
          <a:xfrm>
            <a:off x="4425945" y="272442"/>
            <a:ext cx="6904762" cy="2971429"/>
          </a:xfrm>
          <a:prstGeom prst="rect">
            <a:avLst/>
          </a:prstGeom>
        </p:spPr>
      </p:pic>
      <p:pic>
        <p:nvPicPr>
          <p:cNvPr id="1026" name="Picture 2">
            <a:extLst>
              <a:ext uri="{FF2B5EF4-FFF2-40B4-BE49-F238E27FC236}">
                <a16:creationId xmlns:a16="http://schemas.microsoft.com/office/drawing/2014/main" id="{8202CA63-0EF5-4A96-AF97-4D6A20A66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095" y="4001294"/>
            <a:ext cx="4337055" cy="262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6396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3CDC1-E49F-462F-8DEA-8FE177942BB6}"/>
              </a:ext>
            </a:extLst>
          </p:cNvPr>
          <p:cNvSpPr>
            <a:spLocks noGrp="1"/>
          </p:cNvSpPr>
          <p:nvPr>
            <p:ph type="title"/>
          </p:nvPr>
        </p:nvSpPr>
        <p:spPr/>
        <p:txBody>
          <a:bodyPr/>
          <a:lstStyle/>
          <a:p>
            <a:r>
              <a:rPr lang="en-US" altLang="zh-CN" dirty="0"/>
              <a:t>2.3.3 Implementation of finite automata in Code</a:t>
            </a:r>
            <a:endParaRPr lang="zh-CN" altLang="en-US" dirty="0"/>
          </a:p>
        </p:txBody>
      </p:sp>
      <p:sp>
        <p:nvSpPr>
          <p:cNvPr id="3" name="内容占位符 2">
            <a:extLst>
              <a:ext uri="{FF2B5EF4-FFF2-40B4-BE49-F238E27FC236}">
                <a16:creationId xmlns:a16="http://schemas.microsoft.com/office/drawing/2014/main" id="{F9AA6E54-B737-4927-903F-548A807287E1}"/>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15F28CA7-B1A5-42B0-8B81-05A5DE34F359}"/>
              </a:ext>
            </a:extLst>
          </p:cNvPr>
          <p:cNvPicPr>
            <a:picLocks noChangeAspect="1"/>
          </p:cNvPicPr>
          <p:nvPr/>
        </p:nvPicPr>
        <p:blipFill>
          <a:blip r:embed="rId2"/>
          <a:stretch>
            <a:fillRect/>
          </a:stretch>
        </p:blipFill>
        <p:spPr>
          <a:xfrm>
            <a:off x="476190" y="3006600"/>
            <a:ext cx="5799692" cy="1675467"/>
          </a:xfrm>
          <a:prstGeom prst="rect">
            <a:avLst/>
          </a:prstGeom>
        </p:spPr>
      </p:pic>
      <p:pic>
        <p:nvPicPr>
          <p:cNvPr id="7" name="图片 6">
            <a:extLst>
              <a:ext uri="{FF2B5EF4-FFF2-40B4-BE49-F238E27FC236}">
                <a16:creationId xmlns:a16="http://schemas.microsoft.com/office/drawing/2014/main" id="{F4D624B9-B3CE-4B64-B2E8-A851867EDF26}"/>
              </a:ext>
            </a:extLst>
          </p:cNvPr>
          <p:cNvPicPr>
            <a:picLocks noChangeAspect="1"/>
          </p:cNvPicPr>
          <p:nvPr/>
        </p:nvPicPr>
        <p:blipFill>
          <a:blip r:embed="rId3"/>
          <a:stretch>
            <a:fillRect/>
          </a:stretch>
        </p:blipFill>
        <p:spPr>
          <a:xfrm>
            <a:off x="7037037" y="2108281"/>
            <a:ext cx="4581589" cy="3786026"/>
          </a:xfrm>
          <a:prstGeom prst="rect">
            <a:avLst/>
          </a:prstGeom>
          <a:ln>
            <a:noFill/>
          </a:ln>
          <a:effectLst>
            <a:outerShdw blurRad="292100" dist="139700" dir="2700000" algn="tl" rotWithShape="0">
              <a:srgbClr val="333333">
                <a:alpha val="65000"/>
              </a:srgbClr>
            </a:outerShdw>
          </a:effectLst>
        </p:spPr>
      </p:pic>
      <p:sp>
        <p:nvSpPr>
          <p:cNvPr id="8" name="箭头: 右 7">
            <a:extLst>
              <a:ext uri="{FF2B5EF4-FFF2-40B4-BE49-F238E27FC236}">
                <a16:creationId xmlns:a16="http://schemas.microsoft.com/office/drawing/2014/main" id="{F21A227C-1435-417F-956C-CB1881E9CB17}"/>
              </a:ext>
            </a:extLst>
          </p:cNvPr>
          <p:cNvSpPr/>
          <p:nvPr/>
        </p:nvSpPr>
        <p:spPr>
          <a:xfrm>
            <a:off x="6380813" y="3378694"/>
            <a:ext cx="551293" cy="931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305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DE70D-E650-49C7-B384-A393946FBBED}"/>
              </a:ext>
            </a:extLst>
          </p:cNvPr>
          <p:cNvSpPr>
            <a:spLocks noGrp="1"/>
          </p:cNvSpPr>
          <p:nvPr>
            <p:ph type="title"/>
          </p:nvPr>
        </p:nvSpPr>
        <p:spPr/>
        <p:txBody>
          <a:bodyPr/>
          <a:lstStyle/>
          <a:p>
            <a:r>
              <a:rPr lang="en-US" altLang="zh-CN" dirty="0"/>
              <a:t> Drawbacks: </a:t>
            </a:r>
            <a:endParaRPr lang="zh-CN" altLang="en-US" dirty="0"/>
          </a:p>
        </p:txBody>
      </p:sp>
      <p:sp>
        <p:nvSpPr>
          <p:cNvPr id="3" name="内容占位符 2">
            <a:extLst>
              <a:ext uri="{FF2B5EF4-FFF2-40B4-BE49-F238E27FC236}">
                <a16:creationId xmlns:a16="http://schemas.microsoft.com/office/drawing/2014/main" id="{96A3B320-BE59-4C67-8202-CE53C3BE357E}"/>
              </a:ext>
            </a:extLst>
          </p:cNvPr>
          <p:cNvSpPr>
            <a:spLocks noGrp="1"/>
          </p:cNvSpPr>
          <p:nvPr>
            <p:ph idx="1"/>
          </p:nvPr>
        </p:nvSpPr>
        <p:spPr/>
        <p:txBody>
          <a:bodyPr/>
          <a:lstStyle/>
          <a:p>
            <a:pPr lvl="0"/>
            <a:r>
              <a:rPr lang="en-US" altLang="zh-CN" dirty="0"/>
              <a:t>It is ad hoc</a:t>
            </a:r>
            <a:r>
              <a:rPr lang="zh-CN" altLang="zh-CN" dirty="0"/>
              <a:t>（特殊的，特别的）</a:t>
            </a:r>
            <a:r>
              <a:rPr lang="en-US" altLang="zh-CN" dirty="0"/>
              <a:t>—that is, each DFA has to be treated slightly dif­ferently, and it is difficult to state an algorithm that will translate </a:t>
            </a:r>
            <a:r>
              <a:rPr lang="en-US" altLang="zh-CN" b="1" dirty="0">
                <a:solidFill>
                  <a:srgbClr val="FF0000"/>
                </a:solidFill>
              </a:rPr>
              <a:t>every</a:t>
            </a:r>
            <a:r>
              <a:rPr lang="en-US" altLang="zh-CN" dirty="0"/>
              <a:t> DFA to code in this way.</a:t>
            </a:r>
            <a:endParaRPr lang="zh-CN" altLang="zh-CN" dirty="0"/>
          </a:p>
          <a:p>
            <a:pPr lvl="0"/>
            <a:r>
              <a:rPr lang="en-US" altLang="zh-CN" dirty="0"/>
              <a:t>The complexity of the code increases dramatically as the number of states rises or, more specifically, as the number of different states along arbi­trary paths rises.</a:t>
            </a:r>
            <a:endParaRPr lang="zh-CN" altLang="zh-CN" dirty="0"/>
          </a:p>
          <a:p>
            <a:endParaRPr lang="zh-CN" altLang="en-US" dirty="0"/>
          </a:p>
        </p:txBody>
      </p:sp>
    </p:spTree>
    <p:extLst>
      <p:ext uri="{BB962C8B-B14F-4D97-AF65-F5344CB8AC3E}">
        <p14:creationId xmlns:p14="http://schemas.microsoft.com/office/powerpoint/2010/main" val="48636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A4DB0-42CB-460F-83DE-260956FF5CF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BCE92A0-1814-4BE4-8C45-A2FFE64FEF56}"/>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28E166A9-F067-4ED6-8EF0-19B232F9AFC7}"/>
              </a:ext>
            </a:extLst>
          </p:cNvPr>
          <p:cNvPicPr>
            <a:picLocks noChangeAspect="1"/>
          </p:cNvPicPr>
          <p:nvPr/>
        </p:nvPicPr>
        <p:blipFill>
          <a:blip r:embed="rId2"/>
          <a:stretch>
            <a:fillRect/>
          </a:stretch>
        </p:blipFill>
        <p:spPr>
          <a:xfrm>
            <a:off x="932762" y="330387"/>
            <a:ext cx="6733333" cy="1495238"/>
          </a:xfrm>
          <a:prstGeom prst="rect">
            <a:avLst/>
          </a:prstGeom>
        </p:spPr>
      </p:pic>
      <p:pic>
        <p:nvPicPr>
          <p:cNvPr id="5" name="图片 4">
            <a:extLst>
              <a:ext uri="{FF2B5EF4-FFF2-40B4-BE49-F238E27FC236}">
                <a16:creationId xmlns:a16="http://schemas.microsoft.com/office/drawing/2014/main" id="{A73565A5-9D40-41BC-A66A-430C38558B72}"/>
              </a:ext>
            </a:extLst>
          </p:cNvPr>
          <p:cNvPicPr>
            <a:picLocks noChangeAspect="1"/>
          </p:cNvPicPr>
          <p:nvPr/>
        </p:nvPicPr>
        <p:blipFill>
          <a:blip r:embed="rId3"/>
          <a:stretch>
            <a:fillRect/>
          </a:stretch>
        </p:blipFill>
        <p:spPr>
          <a:xfrm>
            <a:off x="989562" y="1939714"/>
            <a:ext cx="5106438" cy="4123160"/>
          </a:xfrm>
          <a:prstGeom prst="rect">
            <a:avLst/>
          </a:prstGeom>
        </p:spPr>
      </p:pic>
      <p:pic>
        <p:nvPicPr>
          <p:cNvPr id="6" name="图片 5">
            <a:extLst>
              <a:ext uri="{FF2B5EF4-FFF2-40B4-BE49-F238E27FC236}">
                <a16:creationId xmlns:a16="http://schemas.microsoft.com/office/drawing/2014/main" id="{5FAF2C9F-693D-47AF-8EDE-C659DF76B9F1}"/>
              </a:ext>
            </a:extLst>
          </p:cNvPr>
          <p:cNvPicPr>
            <a:picLocks noChangeAspect="1"/>
          </p:cNvPicPr>
          <p:nvPr/>
        </p:nvPicPr>
        <p:blipFill>
          <a:blip r:embed="rId4"/>
          <a:stretch>
            <a:fillRect/>
          </a:stretch>
        </p:blipFill>
        <p:spPr>
          <a:xfrm>
            <a:off x="6646973" y="1825625"/>
            <a:ext cx="4385788" cy="4448061"/>
          </a:xfrm>
          <a:prstGeom prst="rect">
            <a:avLst/>
          </a:prstGeom>
        </p:spPr>
      </p:pic>
      <p:sp>
        <p:nvSpPr>
          <p:cNvPr id="7" name="矩形 6">
            <a:extLst>
              <a:ext uri="{FF2B5EF4-FFF2-40B4-BE49-F238E27FC236}">
                <a16:creationId xmlns:a16="http://schemas.microsoft.com/office/drawing/2014/main" id="{D23079EF-5954-4493-89B0-9A47CA2480CD}"/>
              </a:ext>
            </a:extLst>
          </p:cNvPr>
          <p:cNvSpPr/>
          <p:nvPr/>
        </p:nvSpPr>
        <p:spPr>
          <a:xfrm>
            <a:off x="838201" y="1775525"/>
            <a:ext cx="10515600" cy="44981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80588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DEE9F-6A4B-42B8-A946-FA934B10A167}"/>
              </a:ext>
            </a:extLst>
          </p:cNvPr>
          <p:cNvSpPr>
            <a:spLocks noGrp="1"/>
          </p:cNvSpPr>
          <p:nvPr>
            <p:ph type="title"/>
          </p:nvPr>
        </p:nvSpPr>
        <p:spPr/>
        <p:txBody>
          <a:bodyPr/>
          <a:lstStyle/>
          <a:p>
            <a:r>
              <a:rPr lang="en-US" altLang="zh-CN" b="1" dirty="0"/>
              <a:t>A better method : </a:t>
            </a:r>
            <a:endParaRPr lang="zh-CN" altLang="en-US" dirty="0"/>
          </a:p>
        </p:txBody>
      </p:sp>
      <p:sp>
        <p:nvSpPr>
          <p:cNvPr id="3" name="内容占位符 2">
            <a:extLst>
              <a:ext uri="{FF2B5EF4-FFF2-40B4-BE49-F238E27FC236}">
                <a16:creationId xmlns:a16="http://schemas.microsoft.com/office/drawing/2014/main" id="{EE81D0B1-D989-44F6-BB7B-DED5A626B74B}"/>
              </a:ext>
            </a:extLst>
          </p:cNvPr>
          <p:cNvSpPr>
            <a:spLocks noGrp="1"/>
          </p:cNvSpPr>
          <p:nvPr>
            <p:ph idx="1"/>
          </p:nvPr>
        </p:nvSpPr>
        <p:spPr/>
        <p:txBody>
          <a:bodyPr/>
          <a:lstStyle/>
          <a:p>
            <a:pPr algn="just"/>
            <a:r>
              <a:rPr lang="en-US" altLang="zh-CN" dirty="0"/>
              <a:t>using a variable to maintain the current state and writing the transitions as a doubly nested case statement inside a loop, where the first case statement tests the current state and the nested sec­ond level tests the input character.</a:t>
            </a:r>
            <a:endParaRPr lang="zh-CN" altLang="zh-CN" dirty="0"/>
          </a:p>
          <a:p>
            <a:endParaRPr lang="zh-CN" altLang="en-US" dirty="0"/>
          </a:p>
        </p:txBody>
      </p:sp>
    </p:spTree>
    <p:extLst>
      <p:ext uri="{BB962C8B-B14F-4D97-AF65-F5344CB8AC3E}">
        <p14:creationId xmlns:p14="http://schemas.microsoft.com/office/powerpoint/2010/main" val="2275744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7C18242-4C0B-49DD-9126-92E7A26F36A1}"/>
              </a:ext>
            </a:extLst>
          </p:cNvPr>
          <p:cNvGrpSpPr/>
          <p:nvPr/>
        </p:nvGrpSpPr>
        <p:grpSpPr>
          <a:xfrm>
            <a:off x="473439" y="809470"/>
            <a:ext cx="5622561" cy="5346838"/>
            <a:chOff x="473439" y="809470"/>
            <a:chExt cx="5622561" cy="5346838"/>
          </a:xfrm>
        </p:grpSpPr>
        <p:pic>
          <p:nvPicPr>
            <p:cNvPr id="5" name="图片 4">
              <a:extLst>
                <a:ext uri="{FF2B5EF4-FFF2-40B4-BE49-F238E27FC236}">
                  <a16:creationId xmlns:a16="http://schemas.microsoft.com/office/drawing/2014/main" id="{E84105E1-4C5B-416B-982D-D7489ACBE829}"/>
                </a:ext>
              </a:extLst>
            </p:cNvPr>
            <p:cNvPicPr>
              <a:picLocks noChangeAspect="1"/>
            </p:cNvPicPr>
            <p:nvPr/>
          </p:nvPicPr>
          <p:blipFill>
            <a:blip r:embed="rId2"/>
            <a:stretch>
              <a:fillRect/>
            </a:stretch>
          </p:blipFill>
          <p:spPr>
            <a:xfrm>
              <a:off x="558261" y="5003927"/>
              <a:ext cx="4200000" cy="1152381"/>
            </a:xfrm>
            <a:prstGeom prst="rect">
              <a:avLst/>
            </a:prstGeom>
          </p:spPr>
        </p:pic>
        <p:pic>
          <p:nvPicPr>
            <p:cNvPr id="4" name="图片 3">
              <a:extLst>
                <a:ext uri="{FF2B5EF4-FFF2-40B4-BE49-F238E27FC236}">
                  <a16:creationId xmlns:a16="http://schemas.microsoft.com/office/drawing/2014/main" id="{9F998DC5-9435-4BCA-8AF8-6E786464A7D3}"/>
                </a:ext>
              </a:extLst>
            </p:cNvPr>
            <p:cNvPicPr>
              <a:picLocks noChangeAspect="1"/>
            </p:cNvPicPr>
            <p:nvPr/>
          </p:nvPicPr>
          <p:blipFill>
            <a:blip r:embed="rId3"/>
            <a:stretch>
              <a:fillRect/>
            </a:stretch>
          </p:blipFill>
          <p:spPr>
            <a:xfrm>
              <a:off x="473439" y="1042852"/>
              <a:ext cx="5622561" cy="4249180"/>
            </a:xfrm>
            <a:prstGeom prst="rect">
              <a:avLst/>
            </a:prstGeom>
          </p:spPr>
        </p:pic>
        <p:sp>
          <p:nvSpPr>
            <p:cNvPr id="7" name="矩形 6">
              <a:extLst>
                <a:ext uri="{FF2B5EF4-FFF2-40B4-BE49-F238E27FC236}">
                  <a16:creationId xmlns:a16="http://schemas.microsoft.com/office/drawing/2014/main" id="{7DA1EC4B-E340-4542-9131-DB21A90D2D0D}"/>
                </a:ext>
              </a:extLst>
            </p:cNvPr>
            <p:cNvSpPr/>
            <p:nvPr/>
          </p:nvSpPr>
          <p:spPr>
            <a:xfrm>
              <a:off x="653323" y="809470"/>
              <a:ext cx="5127884" cy="53468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182DEE6E-5F32-4CDF-92C1-C08DAD095971}"/>
              </a:ext>
            </a:extLst>
          </p:cNvPr>
          <p:cNvPicPr>
            <a:picLocks noChangeAspect="1"/>
          </p:cNvPicPr>
          <p:nvPr/>
        </p:nvPicPr>
        <p:blipFill>
          <a:blip r:embed="rId4"/>
          <a:stretch>
            <a:fillRect/>
          </a:stretch>
        </p:blipFill>
        <p:spPr>
          <a:xfrm>
            <a:off x="6096000" y="2645155"/>
            <a:ext cx="5799692" cy="1675467"/>
          </a:xfrm>
          <a:prstGeom prst="rect">
            <a:avLst/>
          </a:prstGeom>
        </p:spPr>
      </p:pic>
    </p:spTree>
    <p:extLst>
      <p:ext uri="{BB962C8B-B14F-4D97-AF65-F5344CB8AC3E}">
        <p14:creationId xmlns:p14="http://schemas.microsoft.com/office/powerpoint/2010/main" val="911005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E2591-6D78-4582-80A9-E3958A93EF9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3EC1C29-492F-4E32-8A2D-E828389E76C5}"/>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52DAA6A3-23A4-4D7A-8518-828C37F89486}"/>
              </a:ext>
            </a:extLst>
          </p:cNvPr>
          <p:cNvPicPr>
            <a:picLocks noChangeAspect="1"/>
          </p:cNvPicPr>
          <p:nvPr/>
        </p:nvPicPr>
        <p:blipFill>
          <a:blip r:embed="rId2"/>
          <a:stretch>
            <a:fillRect/>
          </a:stretch>
        </p:blipFill>
        <p:spPr>
          <a:xfrm>
            <a:off x="1227944" y="365125"/>
            <a:ext cx="9149527" cy="6127750"/>
          </a:xfrm>
          <a:prstGeom prst="rect">
            <a:avLst/>
          </a:prstGeom>
        </p:spPr>
      </p:pic>
      <p:sp>
        <p:nvSpPr>
          <p:cNvPr id="5" name="矩形: 圆角 4">
            <a:extLst>
              <a:ext uri="{FF2B5EF4-FFF2-40B4-BE49-F238E27FC236}">
                <a16:creationId xmlns:a16="http://schemas.microsoft.com/office/drawing/2014/main" id="{A278FA25-3C1F-483F-96C7-29869CA0851B}"/>
              </a:ext>
            </a:extLst>
          </p:cNvPr>
          <p:cNvSpPr/>
          <p:nvPr/>
        </p:nvSpPr>
        <p:spPr>
          <a:xfrm>
            <a:off x="1227944" y="1169233"/>
            <a:ext cx="3598889" cy="52145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DD48224B-BC74-4159-9EE7-A81B76B2D3D7}"/>
              </a:ext>
            </a:extLst>
          </p:cNvPr>
          <p:cNvSpPr/>
          <p:nvPr/>
        </p:nvSpPr>
        <p:spPr>
          <a:xfrm>
            <a:off x="3756021" y="3487881"/>
            <a:ext cx="4212236" cy="5134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027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1797692-076F-4FA9-A07E-FF9D288E7A48}"/>
              </a:ext>
            </a:extLst>
          </p:cNvPr>
          <p:cNvGrpSpPr/>
          <p:nvPr/>
        </p:nvGrpSpPr>
        <p:grpSpPr>
          <a:xfrm>
            <a:off x="203616" y="311045"/>
            <a:ext cx="5582588" cy="6235909"/>
            <a:chOff x="953123" y="314793"/>
            <a:chExt cx="5582588" cy="6235909"/>
          </a:xfrm>
        </p:grpSpPr>
        <p:pic>
          <p:nvPicPr>
            <p:cNvPr id="4" name="图片 3">
              <a:extLst>
                <a:ext uri="{FF2B5EF4-FFF2-40B4-BE49-F238E27FC236}">
                  <a16:creationId xmlns:a16="http://schemas.microsoft.com/office/drawing/2014/main" id="{F6864FEC-0AD6-4777-89CE-97C44E89A90E}"/>
                </a:ext>
              </a:extLst>
            </p:cNvPr>
            <p:cNvPicPr>
              <a:picLocks noChangeAspect="1"/>
            </p:cNvPicPr>
            <p:nvPr/>
          </p:nvPicPr>
          <p:blipFill>
            <a:blip r:embed="rId2"/>
            <a:stretch>
              <a:fillRect/>
            </a:stretch>
          </p:blipFill>
          <p:spPr>
            <a:xfrm>
              <a:off x="1089459" y="429028"/>
              <a:ext cx="5276190" cy="5190476"/>
            </a:xfrm>
            <a:prstGeom prst="rect">
              <a:avLst/>
            </a:prstGeom>
          </p:spPr>
        </p:pic>
        <p:pic>
          <p:nvPicPr>
            <p:cNvPr id="5" name="图片 4">
              <a:extLst>
                <a:ext uri="{FF2B5EF4-FFF2-40B4-BE49-F238E27FC236}">
                  <a16:creationId xmlns:a16="http://schemas.microsoft.com/office/drawing/2014/main" id="{B56F9ABD-730E-42C5-8C94-26D46210956C}"/>
                </a:ext>
              </a:extLst>
            </p:cNvPr>
            <p:cNvPicPr>
              <a:picLocks noChangeAspect="1"/>
            </p:cNvPicPr>
            <p:nvPr/>
          </p:nvPicPr>
          <p:blipFill>
            <a:blip r:embed="rId3"/>
            <a:stretch>
              <a:fillRect/>
            </a:stretch>
          </p:blipFill>
          <p:spPr>
            <a:xfrm>
              <a:off x="1089459" y="5756336"/>
              <a:ext cx="3676190" cy="561905"/>
            </a:xfrm>
            <a:prstGeom prst="rect">
              <a:avLst/>
            </a:prstGeom>
          </p:spPr>
        </p:pic>
        <p:sp>
          <p:nvSpPr>
            <p:cNvPr id="6" name="矩形 5">
              <a:extLst>
                <a:ext uri="{FF2B5EF4-FFF2-40B4-BE49-F238E27FC236}">
                  <a16:creationId xmlns:a16="http://schemas.microsoft.com/office/drawing/2014/main" id="{DEDB2B7A-8A26-476F-A284-1D59942F137E}"/>
                </a:ext>
              </a:extLst>
            </p:cNvPr>
            <p:cNvSpPr/>
            <p:nvPr/>
          </p:nvSpPr>
          <p:spPr>
            <a:xfrm>
              <a:off x="953123" y="314793"/>
              <a:ext cx="5582588" cy="62359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56618082-8FC6-4323-BA39-1194E6767EEE}"/>
              </a:ext>
            </a:extLst>
          </p:cNvPr>
          <p:cNvPicPr>
            <a:picLocks noChangeAspect="1"/>
          </p:cNvPicPr>
          <p:nvPr/>
        </p:nvPicPr>
        <p:blipFill>
          <a:blip r:embed="rId4"/>
          <a:stretch>
            <a:fillRect/>
          </a:stretch>
        </p:blipFill>
        <p:spPr>
          <a:xfrm>
            <a:off x="5922540" y="2480872"/>
            <a:ext cx="6235906" cy="1384777"/>
          </a:xfrm>
          <a:prstGeom prst="rect">
            <a:avLst/>
          </a:prstGeom>
        </p:spPr>
      </p:pic>
    </p:spTree>
    <p:extLst>
      <p:ext uri="{BB962C8B-B14F-4D97-AF65-F5344CB8AC3E}">
        <p14:creationId xmlns:p14="http://schemas.microsoft.com/office/powerpoint/2010/main" val="3597154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2B152-5CD3-47DC-852D-40A3BB8F826D}"/>
              </a:ext>
            </a:extLst>
          </p:cNvPr>
          <p:cNvSpPr>
            <a:spLocks noGrp="1"/>
          </p:cNvSpPr>
          <p:nvPr>
            <p:ph type="title"/>
          </p:nvPr>
        </p:nvSpPr>
        <p:spPr/>
        <p:txBody>
          <a:bodyPr/>
          <a:lstStyle/>
          <a:p>
            <a:r>
              <a:rPr lang="en-US" altLang="zh-CN" b="1" dirty="0"/>
              <a:t> Generic code</a:t>
            </a:r>
            <a:endParaRPr lang="zh-CN" altLang="en-US" dirty="0"/>
          </a:p>
        </p:txBody>
      </p:sp>
      <p:sp>
        <p:nvSpPr>
          <p:cNvPr id="3" name="内容占位符 2">
            <a:extLst>
              <a:ext uri="{FF2B5EF4-FFF2-40B4-BE49-F238E27FC236}">
                <a16:creationId xmlns:a16="http://schemas.microsoft.com/office/drawing/2014/main" id="{EE0EEE48-B307-421B-8D5E-650BE9D2662C}"/>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C033DC3-550C-42FF-A89A-D01BD71A46BC}"/>
              </a:ext>
            </a:extLst>
          </p:cNvPr>
          <p:cNvPicPr>
            <a:picLocks noChangeAspect="1"/>
          </p:cNvPicPr>
          <p:nvPr/>
        </p:nvPicPr>
        <p:blipFill>
          <a:blip r:embed="rId2"/>
          <a:stretch>
            <a:fillRect/>
          </a:stretch>
        </p:blipFill>
        <p:spPr>
          <a:xfrm>
            <a:off x="6310794" y="4375467"/>
            <a:ext cx="5406385" cy="1721248"/>
          </a:xfrm>
          <a:prstGeom prst="rect">
            <a:avLst/>
          </a:prstGeom>
        </p:spPr>
      </p:pic>
      <p:pic>
        <p:nvPicPr>
          <p:cNvPr id="5" name="图片 4">
            <a:extLst>
              <a:ext uri="{FF2B5EF4-FFF2-40B4-BE49-F238E27FC236}">
                <a16:creationId xmlns:a16="http://schemas.microsoft.com/office/drawing/2014/main" id="{A78D1561-5A12-41B8-BEBD-00A5D429DB34}"/>
              </a:ext>
            </a:extLst>
          </p:cNvPr>
          <p:cNvPicPr>
            <a:picLocks noChangeAspect="1"/>
          </p:cNvPicPr>
          <p:nvPr/>
        </p:nvPicPr>
        <p:blipFill>
          <a:blip r:embed="rId3"/>
          <a:stretch>
            <a:fillRect/>
          </a:stretch>
        </p:blipFill>
        <p:spPr>
          <a:xfrm>
            <a:off x="319724" y="4211154"/>
            <a:ext cx="5776276" cy="2265912"/>
          </a:xfrm>
          <a:prstGeom prst="rect">
            <a:avLst/>
          </a:prstGeom>
        </p:spPr>
      </p:pic>
      <p:pic>
        <p:nvPicPr>
          <p:cNvPr id="6" name="图片 5">
            <a:extLst>
              <a:ext uri="{FF2B5EF4-FFF2-40B4-BE49-F238E27FC236}">
                <a16:creationId xmlns:a16="http://schemas.microsoft.com/office/drawing/2014/main" id="{DABD99DF-28B0-4E3F-90B6-3DC9474A7979}"/>
              </a:ext>
            </a:extLst>
          </p:cNvPr>
          <p:cNvPicPr>
            <a:picLocks noChangeAspect="1"/>
          </p:cNvPicPr>
          <p:nvPr/>
        </p:nvPicPr>
        <p:blipFill>
          <a:blip r:embed="rId4"/>
          <a:stretch>
            <a:fillRect/>
          </a:stretch>
        </p:blipFill>
        <p:spPr>
          <a:xfrm>
            <a:off x="1438857" y="1607467"/>
            <a:ext cx="9314286" cy="2428571"/>
          </a:xfrm>
          <a:prstGeom prst="rect">
            <a:avLst/>
          </a:prstGeom>
        </p:spPr>
      </p:pic>
      <p:sp>
        <p:nvSpPr>
          <p:cNvPr id="7" name="矩形 6">
            <a:extLst>
              <a:ext uri="{FF2B5EF4-FFF2-40B4-BE49-F238E27FC236}">
                <a16:creationId xmlns:a16="http://schemas.microsoft.com/office/drawing/2014/main" id="{ECB11842-6682-4169-9701-58A6D275E4CC}"/>
              </a:ext>
            </a:extLst>
          </p:cNvPr>
          <p:cNvSpPr/>
          <p:nvPr/>
        </p:nvSpPr>
        <p:spPr>
          <a:xfrm>
            <a:off x="838200" y="1469036"/>
            <a:ext cx="10515600" cy="2606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0598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51074-713F-4BCC-AC3A-739A329E6E2D}"/>
              </a:ext>
            </a:extLst>
          </p:cNvPr>
          <p:cNvSpPr>
            <a:spLocks noGrp="1"/>
          </p:cNvSpPr>
          <p:nvPr>
            <p:ph type="title"/>
          </p:nvPr>
        </p:nvSpPr>
        <p:spPr/>
        <p:txBody>
          <a:bodyPr/>
          <a:lstStyle/>
          <a:p>
            <a:r>
              <a:rPr lang="en-US" altLang="zh-CN" b="1" dirty="0"/>
              <a:t>2.4 From Regular Expression To DFAs</a:t>
            </a:r>
            <a:endParaRPr lang="zh-CN" altLang="en-US" dirty="0"/>
          </a:p>
        </p:txBody>
      </p:sp>
      <p:sp>
        <p:nvSpPr>
          <p:cNvPr id="3" name="内容占位符 2">
            <a:extLst>
              <a:ext uri="{FF2B5EF4-FFF2-40B4-BE49-F238E27FC236}">
                <a16:creationId xmlns:a16="http://schemas.microsoft.com/office/drawing/2014/main" id="{EC98CBFD-2963-46DB-B246-4E7F8CE195BF}"/>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F660AC36-711D-43E4-8447-7FC8F1A452FD}"/>
              </a:ext>
            </a:extLst>
          </p:cNvPr>
          <p:cNvPicPr>
            <a:picLocks noChangeAspect="1"/>
          </p:cNvPicPr>
          <p:nvPr/>
        </p:nvPicPr>
        <p:blipFill>
          <a:blip r:embed="rId2"/>
          <a:stretch>
            <a:fillRect/>
          </a:stretch>
        </p:blipFill>
        <p:spPr>
          <a:xfrm>
            <a:off x="838200" y="1526816"/>
            <a:ext cx="6611911" cy="1091146"/>
          </a:xfrm>
          <a:prstGeom prst="rect">
            <a:avLst/>
          </a:prstGeom>
        </p:spPr>
      </p:pic>
      <p:grpSp>
        <p:nvGrpSpPr>
          <p:cNvPr id="10" name="组合 9">
            <a:extLst>
              <a:ext uri="{FF2B5EF4-FFF2-40B4-BE49-F238E27FC236}">
                <a16:creationId xmlns:a16="http://schemas.microsoft.com/office/drawing/2014/main" id="{8D8001A2-F12A-4194-B411-0D9F5F8E686C}"/>
              </a:ext>
            </a:extLst>
          </p:cNvPr>
          <p:cNvGrpSpPr/>
          <p:nvPr/>
        </p:nvGrpSpPr>
        <p:grpSpPr>
          <a:xfrm>
            <a:off x="838200" y="2826804"/>
            <a:ext cx="9017832" cy="3898405"/>
            <a:chOff x="838200" y="2826804"/>
            <a:chExt cx="9017832" cy="3898405"/>
          </a:xfrm>
        </p:grpSpPr>
        <p:pic>
          <p:nvPicPr>
            <p:cNvPr id="7" name="图片 6">
              <a:extLst>
                <a:ext uri="{FF2B5EF4-FFF2-40B4-BE49-F238E27FC236}">
                  <a16:creationId xmlns:a16="http://schemas.microsoft.com/office/drawing/2014/main" id="{5371F1B1-23EB-4E3A-968D-9B03531483A0}"/>
                </a:ext>
              </a:extLst>
            </p:cNvPr>
            <p:cNvPicPr>
              <a:picLocks noChangeAspect="1"/>
            </p:cNvPicPr>
            <p:nvPr/>
          </p:nvPicPr>
          <p:blipFill>
            <a:blip r:embed="rId3"/>
            <a:stretch>
              <a:fillRect/>
            </a:stretch>
          </p:blipFill>
          <p:spPr>
            <a:xfrm>
              <a:off x="838200" y="3259505"/>
              <a:ext cx="9017832" cy="3465704"/>
            </a:xfrm>
            <a:prstGeom prst="rect">
              <a:avLst/>
            </a:prstGeom>
          </p:spPr>
        </p:pic>
        <p:pic>
          <p:nvPicPr>
            <p:cNvPr id="8" name="图片 7">
              <a:extLst>
                <a:ext uri="{FF2B5EF4-FFF2-40B4-BE49-F238E27FC236}">
                  <a16:creationId xmlns:a16="http://schemas.microsoft.com/office/drawing/2014/main" id="{0FB7C15F-001E-4DB9-8001-622208E77E36}"/>
                </a:ext>
              </a:extLst>
            </p:cNvPr>
            <p:cNvPicPr>
              <a:picLocks noChangeAspect="1"/>
            </p:cNvPicPr>
            <p:nvPr/>
          </p:nvPicPr>
          <p:blipFill>
            <a:blip r:embed="rId4"/>
            <a:stretch>
              <a:fillRect/>
            </a:stretch>
          </p:blipFill>
          <p:spPr>
            <a:xfrm>
              <a:off x="838200" y="2826804"/>
              <a:ext cx="2879361" cy="397153"/>
            </a:xfrm>
            <a:prstGeom prst="rect">
              <a:avLst/>
            </a:prstGeom>
          </p:spPr>
        </p:pic>
      </p:grpSp>
      <p:sp>
        <p:nvSpPr>
          <p:cNvPr id="9" name="矩形 8">
            <a:extLst>
              <a:ext uri="{FF2B5EF4-FFF2-40B4-BE49-F238E27FC236}">
                <a16:creationId xmlns:a16="http://schemas.microsoft.com/office/drawing/2014/main" id="{128A88A3-59B4-4F96-90AC-5E2E9652A1FB}"/>
              </a:ext>
            </a:extLst>
          </p:cNvPr>
          <p:cNvSpPr/>
          <p:nvPr/>
        </p:nvSpPr>
        <p:spPr>
          <a:xfrm>
            <a:off x="854437" y="1963711"/>
            <a:ext cx="2879361" cy="65425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6E128710-9A54-4A19-87C5-DCF3DEACBABF}"/>
              </a:ext>
            </a:extLst>
          </p:cNvPr>
          <p:cNvSpPr/>
          <p:nvPr/>
        </p:nvSpPr>
        <p:spPr>
          <a:xfrm>
            <a:off x="1768214" y="2550494"/>
            <a:ext cx="1019331" cy="397153"/>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768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childTnLst>
                          </p:cTn>
                        </p:par>
                        <p:par>
                          <p:cTn id="13" fill="hold">
                            <p:stCondLst>
                              <p:cond delay="25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3DC64-E92D-40BF-96A9-95B7AA0DD23B}"/>
              </a:ext>
            </a:extLst>
          </p:cNvPr>
          <p:cNvSpPr>
            <a:spLocks noGrp="1"/>
          </p:cNvSpPr>
          <p:nvPr>
            <p:ph type="title"/>
          </p:nvPr>
        </p:nvSpPr>
        <p:spPr/>
        <p:txBody>
          <a:bodyPr/>
          <a:lstStyle/>
          <a:p>
            <a:r>
              <a:rPr lang="en-US" altLang="zh-CN" dirty="0"/>
              <a:t>2.4.1 from a regular expression to an NFA</a:t>
            </a:r>
            <a:endParaRPr lang="zh-CN" altLang="en-US" dirty="0"/>
          </a:p>
        </p:txBody>
      </p:sp>
      <p:sp>
        <p:nvSpPr>
          <p:cNvPr id="3" name="内容占位符 2">
            <a:extLst>
              <a:ext uri="{FF2B5EF4-FFF2-40B4-BE49-F238E27FC236}">
                <a16:creationId xmlns:a16="http://schemas.microsoft.com/office/drawing/2014/main" id="{CFB1A605-21E3-4FCE-A070-F8856DB1358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1D58E73-E149-4D24-8961-6260785E0C36}"/>
              </a:ext>
            </a:extLst>
          </p:cNvPr>
          <p:cNvPicPr>
            <a:picLocks noChangeAspect="1"/>
          </p:cNvPicPr>
          <p:nvPr/>
        </p:nvPicPr>
        <p:blipFill>
          <a:blip r:embed="rId2"/>
          <a:stretch>
            <a:fillRect/>
          </a:stretch>
        </p:blipFill>
        <p:spPr>
          <a:xfrm>
            <a:off x="838200" y="1843330"/>
            <a:ext cx="8617146" cy="1585670"/>
          </a:xfrm>
          <a:prstGeom prst="rect">
            <a:avLst/>
          </a:prstGeom>
        </p:spPr>
      </p:pic>
      <p:pic>
        <p:nvPicPr>
          <p:cNvPr id="6" name="图片 5">
            <a:extLst>
              <a:ext uri="{FF2B5EF4-FFF2-40B4-BE49-F238E27FC236}">
                <a16:creationId xmlns:a16="http://schemas.microsoft.com/office/drawing/2014/main" id="{004D0E5B-F500-44F1-98F0-C42D924532D7}"/>
              </a:ext>
            </a:extLst>
          </p:cNvPr>
          <p:cNvPicPr>
            <a:picLocks noChangeAspect="1"/>
          </p:cNvPicPr>
          <p:nvPr/>
        </p:nvPicPr>
        <p:blipFill>
          <a:blip r:embed="rId3"/>
          <a:stretch>
            <a:fillRect/>
          </a:stretch>
        </p:blipFill>
        <p:spPr>
          <a:xfrm>
            <a:off x="838200" y="3895856"/>
            <a:ext cx="10515600" cy="1814250"/>
          </a:xfrm>
          <a:prstGeom prst="rect">
            <a:avLst/>
          </a:prstGeom>
        </p:spPr>
      </p:pic>
    </p:spTree>
    <p:extLst>
      <p:ext uri="{BB962C8B-B14F-4D97-AF65-F5344CB8AC3E}">
        <p14:creationId xmlns:p14="http://schemas.microsoft.com/office/powerpoint/2010/main" val="1330039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93374B-9C3B-4850-BAC8-44A6A47C7ED4}"/>
              </a:ext>
            </a:extLst>
          </p:cNvPr>
          <p:cNvPicPr>
            <a:picLocks noChangeAspect="1"/>
          </p:cNvPicPr>
          <p:nvPr/>
        </p:nvPicPr>
        <p:blipFill>
          <a:blip r:embed="rId2"/>
          <a:stretch>
            <a:fillRect/>
          </a:stretch>
        </p:blipFill>
        <p:spPr>
          <a:xfrm>
            <a:off x="1227944" y="504197"/>
            <a:ext cx="6888067" cy="3154491"/>
          </a:xfrm>
          <a:prstGeom prst="rect">
            <a:avLst/>
          </a:prstGeom>
        </p:spPr>
      </p:pic>
      <p:pic>
        <p:nvPicPr>
          <p:cNvPr id="6" name="图片 5">
            <a:extLst>
              <a:ext uri="{FF2B5EF4-FFF2-40B4-BE49-F238E27FC236}">
                <a16:creationId xmlns:a16="http://schemas.microsoft.com/office/drawing/2014/main" id="{DD3B7683-4DC9-4696-B5EE-2671BEF5D67C}"/>
              </a:ext>
            </a:extLst>
          </p:cNvPr>
          <p:cNvPicPr>
            <a:picLocks noChangeAspect="1"/>
          </p:cNvPicPr>
          <p:nvPr/>
        </p:nvPicPr>
        <p:blipFill>
          <a:blip r:embed="rId3"/>
          <a:stretch>
            <a:fillRect/>
          </a:stretch>
        </p:blipFill>
        <p:spPr>
          <a:xfrm>
            <a:off x="1227944" y="3793958"/>
            <a:ext cx="5936954" cy="617277"/>
          </a:xfrm>
          <a:prstGeom prst="rect">
            <a:avLst/>
          </a:prstGeom>
        </p:spPr>
      </p:pic>
      <p:pic>
        <p:nvPicPr>
          <p:cNvPr id="7" name="图片 6">
            <a:extLst>
              <a:ext uri="{FF2B5EF4-FFF2-40B4-BE49-F238E27FC236}">
                <a16:creationId xmlns:a16="http://schemas.microsoft.com/office/drawing/2014/main" id="{3A8DB493-A69A-4441-A7DB-A5F43A443924}"/>
              </a:ext>
            </a:extLst>
          </p:cNvPr>
          <p:cNvPicPr>
            <a:picLocks noChangeAspect="1"/>
          </p:cNvPicPr>
          <p:nvPr/>
        </p:nvPicPr>
        <p:blipFill>
          <a:blip r:embed="rId4"/>
          <a:stretch>
            <a:fillRect/>
          </a:stretch>
        </p:blipFill>
        <p:spPr>
          <a:xfrm>
            <a:off x="1798168" y="4546506"/>
            <a:ext cx="6888067" cy="2311494"/>
          </a:xfrm>
          <a:prstGeom prst="rect">
            <a:avLst/>
          </a:prstGeom>
        </p:spPr>
      </p:pic>
      <p:sp>
        <p:nvSpPr>
          <p:cNvPr id="10" name="云形 9">
            <a:extLst>
              <a:ext uri="{FF2B5EF4-FFF2-40B4-BE49-F238E27FC236}">
                <a16:creationId xmlns:a16="http://schemas.microsoft.com/office/drawing/2014/main" id="{371EE3A7-2213-46CC-906C-60DA3E368E7F}"/>
              </a:ext>
            </a:extLst>
          </p:cNvPr>
          <p:cNvSpPr/>
          <p:nvPr/>
        </p:nvSpPr>
        <p:spPr>
          <a:xfrm>
            <a:off x="8937286" y="3864453"/>
            <a:ext cx="2403423" cy="136410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accent1">
                    <a:lumMod val="50000"/>
                  </a:schemeClr>
                </a:solidFill>
              </a:rPr>
              <a:t>r+</a:t>
            </a:r>
            <a:endParaRPr lang="zh-CN" altLang="en-US" sz="3600" b="1" dirty="0">
              <a:solidFill>
                <a:schemeClr val="accent1">
                  <a:lumMod val="50000"/>
                </a:schemeClr>
              </a:solidFill>
            </a:endParaRPr>
          </a:p>
        </p:txBody>
      </p:sp>
    </p:spTree>
    <p:extLst>
      <p:ext uri="{BB962C8B-B14F-4D97-AF65-F5344CB8AC3E}">
        <p14:creationId xmlns:p14="http://schemas.microsoft.com/office/powerpoint/2010/main" val="22846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269C4-1964-4ACB-BAD6-ED92BFF63E8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AEE0E7A-E829-4CD6-BC47-E7A75E5E595F}"/>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8DC23703-2533-497F-B2C1-BDF31A2BEE51}"/>
              </a:ext>
            </a:extLst>
          </p:cNvPr>
          <p:cNvPicPr>
            <a:picLocks noChangeAspect="1"/>
          </p:cNvPicPr>
          <p:nvPr/>
        </p:nvPicPr>
        <p:blipFill>
          <a:blip r:embed="rId2"/>
          <a:stretch>
            <a:fillRect/>
          </a:stretch>
        </p:blipFill>
        <p:spPr>
          <a:xfrm>
            <a:off x="1016058" y="661239"/>
            <a:ext cx="6352381" cy="733333"/>
          </a:xfrm>
          <a:prstGeom prst="rect">
            <a:avLst/>
          </a:prstGeom>
        </p:spPr>
      </p:pic>
      <p:grpSp>
        <p:nvGrpSpPr>
          <p:cNvPr id="9" name="组合 8">
            <a:extLst>
              <a:ext uri="{FF2B5EF4-FFF2-40B4-BE49-F238E27FC236}">
                <a16:creationId xmlns:a16="http://schemas.microsoft.com/office/drawing/2014/main" id="{12D774AF-66AF-438D-92EB-8E05FAB4369D}"/>
              </a:ext>
            </a:extLst>
          </p:cNvPr>
          <p:cNvGrpSpPr/>
          <p:nvPr/>
        </p:nvGrpSpPr>
        <p:grpSpPr>
          <a:xfrm>
            <a:off x="838200" y="1529509"/>
            <a:ext cx="9260390" cy="1076190"/>
            <a:chOff x="1016058" y="1825625"/>
            <a:chExt cx="9260390" cy="1076190"/>
          </a:xfrm>
        </p:grpSpPr>
        <p:pic>
          <p:nvPicPr>
            <p:cNvPr id="5" name="图片 4">
              <a:extLst>
                <a:ext uri="{FF2B5EF4-FFF2-40B4-BE49-F238E27FC236}">
                  <a16:creationId xmlns:a16="http://schemas.microsoft.com/office/drawing/2014/main" id="{08105A4D-C393-431E-B122-311B6FE65AD4}"/>
                </a:ext>
              </a:extLst>
            </p:cNvPr>
            <p:cNvPicPr>
              <a:picLocks noChangeAspect="1"/>
            </p:cNvPicPr>
            <p:nvPr/>
          </p:nvPicPr>
          <p:blipFill>
            <a:blip r:embed="rId3"/>
            <a:stretch>
              <a:fillRect/>
            </a:stretch>
          </p:blipFill>
          <p:spPr>
            <a:xfrm>
              <a:off x="1016058" y="1825625"/>
              <a:ext cx="4561905" cy="1076190"/>
            </a:xfrm>
            <a:prstGeom prst="rect">
              <a:avLst/>
            </a:prstGeom>
          </p:spPr>
        </p:pic>
        <p:pic>
          <p:nvPicPr>
            <p:cNvPr id="6" name="图片 5">
              <a:extLst>
                <a:ext uri="{FF2B5EF4-FFF2-40B4-BE49-F238E27FC236}">
                  <a16:creationId xmlns:a16="http://schemas.microsoft.com/office/drawing/2014/main" id="{7E5FB01A-705D-41D7-9F9B-DE96F1415DBC}"/>
                </a:ext>
              </a:extLst>
            </p:cNvPr>
            <p:cNvPicPr>
              <a:picLocks noChangeAspect="1"/>
            </p:cNvPicPr>
            <p:nvPr/>
          </p:nvPicPr>
          <p:blipFill>
            <a:blip r:embed="rId4"/>
            <a:stretch>
              <a:fillRect/>
            </a:stretch>
          </p:blipFill>
          <p:spPr>
            <a:xfrm>
              <a:off x="6352639" y="1825625"/>
              <a:ext cx="3923809" cy="1019048"/>
            </a:xfrm>
            <a:prstGeom prst="rect">
              <a:avLst/>
            </a:prstGeom>
          </p:spPr>
        </p:pic>
      </p:grpSp>
      <p:pic>
        <p:nvPicPr>
          <p:cNvPr id="8" name="图片 7">
            <a:extLst>
              <a:ext uri="{FF2B5EF4-FFF2-40B4-BE49-F238E27FC236}">
                <a16:creationId xmlns:a16="http://schemas.microsoft.com/office/drawing/2014/main" id="{B538123E-960F-45B6-BD04-6B36BAA81665}"/>
              </a:ext>
            </a:extLst>
          </p:cNvPr>
          <p:cNvPicPr>
            <a:picLocks noChangeAspect="1"/>
          </p:cNvPicPr>
          <p:nvPr/>
        </p:nvPicPr>
        <p:blipFill>
          <a:blip r:embed="rId5"/>
          <a:stretch>
            <a:fillRect/>
          </a:stretch>
        </p:blipFill>
        <p:spPr>
          <a:xfrm>
            <a:off x="1016058" y="2893804"/>
            <a:ext cx="7240249" cy="876279"/>
          </a:xfrm>
          <a:prstGeom prst="rect">
            <a:avLst/>
          </a:prstGeom>
        </p:spPr>
      </p:pic>
      <p:pic>
        <p:nvPicPr>
          <p:cNvPr id="10" name="图片 9">
            <a:extLst>
              <a:ext uri="{FF2B5EF4-FFF2-40B4-BE49-F238E27FC236}">
                <a16:creationId xmlns:a16="http://schemas.microsoft.com/office/drawing/2014/main" id="{AEB5586D-9E0E-4954-A2CB-BD5AFADB4E23}"/>
              </a:ext>
            </a:extLst>
          </p:cNvPr>
          <p:cNvPicPr>
            <a:picLocks noChangeAspect="1"/>
          </p:cNvPicPr>
          <p:nvPr/>
        </p:nvPicPr>
        <p:blipFill>
          <a:blip r:embed="rId6"/>
          <a:stretch>
            <a:fillRect/>
          </a:stretch>
        </p:blipFill>
        <p:spPr>
          <a:xfrm>
            <a:off x="944332" y="4252302"/>
            <a:ext cx="9154258" cy="2501614"/>
          </a:xfrm>
          <a:prstGeom prst="rect">
            <a:avLst/>
          </a:prstGeom>
        </p:spPr>
      </p:pic>
    </p:spTree>
    <p:extLst>
      <p:ext uri="{BB962C8B-B14F-4D97-AF65-F5344CB8AC3E}">
        <p14:creationId xmlns:p14="http://schemas.microsoft.com/office/powerpoint/2010/main" val="10957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01E6B94-BFA3-47A0-9532-0A37AEC2A7CB}"/>
              </a:ext>
            </a:extLst>
          </p:cNvPr>
          <p:cNvPicPr>
            <a:picLocks noChangeAspect="1"/>
          </p:cNvPicPr>
          <p:nvPr/>
        </p:nvPicPr>
        <p:blipFill>
          <a:blip r:embed="rId2"/>
          <a:stretch>
            <a:fillRect/>
          </a:stretch>
        </p:blipFill>
        <p:spPr>
          <a:xfrm>
            <a:off x="5703584" y="3602764"/>
            <a:ext cx="6305536" cy="2967651"/>
          </a:xfrm>
          <a:prstGeom prst="rect">
            <a:avLst/>
          </a:prstGeom>
        </p:spPr>
      </p:pic>
      <p:sp>
        <p:nvSpPr>
          <p:cNvPr id="2" name="标题 1">
            <a:extLst>
              <a:ext uri="{FF2B5EF4-FFF2-40B4-BE49-F238E27FC236}">
                <a16:creationId xmlns:a16="http://schemas.microsoft.com/office/drawing/2014/main" id="{B0381FE7-836F-4AD3-A994-9A2593462712}"/>
              </a:ext>
            </a:extLst>
          </p:cNvPr>
          <p:cNvSpPr>
            <a:spLocks noGrp="1"/>
          </p:cNvSpPr>
          <p:nvPr>
            <p:ph type="title"/>
          </p:nvPr>
        </p:nvSpPr>
        <p:spPr/>
        <p:txBody>
          <a:bodyPr/>
          <a:lstStyle/>
          <a:p>
            <a:endParaRPr lang="zh-CN" altLang="en-US" dirty="0"/>
          </a:p>
        </p:txBody>
      </p:sp>
      <p:pic>
        <p:nvPicPr>
          <p:cNvPr id="9" name="内容占位符 8">
            <a:extLst>
              <a:ext uri="{FF2B5EF4-FFF2-40B4-BE49-F238E27FC236}">
                <a16:creationId xmlns:a16="http://schemas.microsoft.com/office/drawing/2014/main" id="{E0CAE719-0A65-4C70-807B-F0EDBFD9424F}"/>
              </a:ext>
            </a:extLst>
          </p:cNvPr>
          <p:cNvPicPr>
            <a:picLocks noGrp="1" noChangeAspect="1"/>
          </p:cNvPicPr>
          <p:nvPr>
            <p:ph idx="1"/>
          </p:nvPr>
        </p:nvPicPr>
        <p:blipFill>
          <a:blip r:embed="rId3"/>
          <a:stretch>
            <a:fillRect/>
          </a:stretch>
        </p:blipFill>
        <p:spPr>
          <a:xfrm>
            <a:off x="8061962" y="3255235"/>
            <a:ext cx="2504607" cy="347529"/>
          </a:xfrm>
          <a:prstGeom prst="rect">
            <a:avLst/>
          </a:prstGeom>
        </p:spPr>
      </p:pic>
      <p:pic>
        <p:nvPicPr>
          <p:cNvPr id="4" name="图片 3">
            <a:extLst>
              <a:ext uri="{FF2B5EF4-FFF2-40B4-BE49-F238E27FC236}">
                <a16:creationId xmlns:a16="http://schemas.microsoft.com/office/drawing/2014/main" id="{105208C1-7237-444F-9EDA-1FD4435B483A}"/>
              </a:ext>
            </a:extLst>
          </p:cNvPr>
          <p:cNvPicPr>
            <a:picLocks noChangeAspect="1"/>
          </p:cNvPicPr>
          <p:nvPr/>
        </p:nvPicPr>
        <p:blipFill>
          <a:blip r:embed="rId4"/>
          <a:stretch>
            <a:fillRect/>
          </a:stretch>
        </p:blipFill>
        <p:spPr>
          <a:xfrm>
            <a:off x="838200" y="523387"/>
            <a:ext cx="9092468" cy="618380"/>
          </a:xfrm>
          <a:prstGeom prst="rect">
            <a:avLst/>
          </a:prstGeom>
        </p:spPr>
      </p:pic>
      <p:pic>
        <p:nvPicPr>
          <p:cNvPr id="5" name="图片 4">
            <a:extLst>
              <a:ext uri="{FF2B5EF4-FFF2-40B4-BE49-F238E27FC236}">
                <a16:creationId xmlns:a16="http://schemas.microsoft.com/office/drawing/2014/main" id="{3306C646-0A00-4E88-9517-CA80FE0357D3}"/>
              </a:ext>
            </a:extLst>
          </p:cNvPr>
          <p:cNvPicPr>
            <a:picLocks noChangeAspect="1"/>
          </p:cNvPicPr>
          <p:nvPr/>
        </p:nvPicPr>
        <p:blipFill>
          <a:blip r:embed="rId5"/>
          <a:stretch>
            <a:fillRect/>
          </a:stretch>
        </p:blipFill>
        <p:spPr>
          <a:xfrm>
            <a:off x="2377602" y="1760278"/>
            <a:ext cx="7017723" cy="727660"/>
          </a:xfrm>
          <a:prstGeom prst="rect">
            <a:avLst/>
          </a:prstGeom>
        </p:spPr>
      </p:pic>
      <p:pic>
        <p:nvPicPr>
          <p:cNvPr id="6" name="图片 5">
            <a:extLst>
              <a:ext uri="{FF2B5EF4-FFF2-40B4-BE49-F238E27FC236}">
                <a16:creationId xmlns:a16="http://schemas.microsoft.com/office/drawing/2014/main" id="{809E1A20-4C79-44F6-8509-00DA05596352}"/>
              </a:ext>
            </a:extLst>
          </p:cNvPr>
          <p:cNvPicPr>
            <a:picLocks noChangeAspect="1"/>
          </p:cNvPicPr>
          <p:nvPr/>
        </p:nvPicPr>
        <p:blipFill>
          <a:blip r:embed="rId6"/>
          <a:stretch>
            <a:fillRect/>
          </a:stretch>
        </p:blipFill>
        <p:spPr>
          <a:xfrm>
            <a:off x="182880" y="3834108"/>
            <a:ext cx="5411449" cy="2238068"/>
          </a:xfrm>
          <a:prstGeom prst="rect">
            <a:avLst/>
          </a:prstGeom>
        </p:spPr>
      </p:pic>
      <p:pic>
        <p:nvPicPr>
          <p:cNvPr id="8" name="图片 7">
            <a:extLst>
              <a:ext uri="{FF2B5EF4-FFF2-40B4-BE49-F238E27FC236}">
                <a16:creationId xmlns:a16="http://schemas.microsoft.com/office/drawing/2014/main" id="{77836838-6900-4D05-91FF-F60395B2A9FB}"/>
              </a:ext>
            </a:extLst>
          </p:cNvPr>
          <p:cNvPicPr>
            <a:picLocks noChangeAspect="1"/>
          </p:cNvPicPr>
          <p:nvPr/>
        </p:nvPicPr>
        <p:blipFill>
          <a:blip r:embed="rId7"/>
          <a:stretch>
            <a:fillRect/>
          </a:stretch>
        </p:blipFill>
        <p:spPr>
          <a:xfrm>
            <a:off x="2061052" y="3208554"/>
            <a:ext cx="2068988" cy="262438"/>
          </a:xfrm>
          <a:prstGeom prst="rect">
            <a:avLst/>
          </a:prstGeom>
        </p:spPr>
      </p:pic>
    </p:spTree>
    <p:extLst>
      <p:ext uri="{BB962C8B-B14F-4D97-AF65-F5344CB8AC3E}">
        <p14:creationId xmlns:p14="http://schemas.microsoft.com/office/powerpoint/2010/main" val="207510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out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4E3B9-87C6-4409-9B38-00B51117F2F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4E76F30-19D6-483D-835B-3778E292621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ABB36C4-AD17-42DD-B09C-1A8A211BBD69}"/>
              </a:ext>
            </a:extLst>
          </p:cNvPr>
          <p:cNvPicPr>
            <a:picLocks noChangeAspect="1"/>
          </p:cNvPicPr>
          <p:nvPr/>
        </p:nvPicPr>
        <p:blipFill>
          <a:blip r:embed="rId2"/>
          <a:stretch>
            <a:fillRect/>
          </a:stretch>
        </p:blipFill>
        <p:spPr>
          <a:xfrm>
            <a:off x="838200" y="523387"/>
            <a:ext cx="9092468" cy="618380"/>
          </a:xfrm>
          <a:prstGeom prst="rect">
            <a:avLst/>
          </a:prstGeom>
        </p:spPr>
      </p:pic>
      <p:pic>
        <p:nvPicPr>
          <p:cNvPr id="5" name="图片 4">
            <a:extLst>
              <a:ext uri="{FF2B5EF4-FFF2-40B4-BE49-F238E27FC236}">
                <a16:creationId xmlns:a16="http://schemas.microsoft.com/office/drawing/2014/main" id="{6516C3B7-DA2D-497D-A923-78EE2077A8A4}"/>
              </a:ext>
            </a:extLst>
          </p:cNvPr>
          <p:cNvPicPr>
            <a:picLocks noChangeAspect="1"/>
          </p:cNvPicPr>
          <p:nvPr/>
        </p:nvPicPr>
        <p:blipFill>
          <a:blip r:embed="rId3"/>
          <a:stretch>
            <a:fillRect/>
          </a:stretch>
        </p:blipFill>
        <p:spPr>
          <a:xfrm>
            <a:off x="824571" y="2229865"/>
            <a:ext cx="10542857" cy="3542857"/>
          </a:xfrm>
          <a:prstGeom prst="rect">
            <a:avLst/>
          </a:prstGeom>
        </p:spPr>
      </p:pic>
    </p:spTree>
    <p:extLst>
      <p:ext uri="{BB962C8B-B14F-4D97-AF65-F5344CB8AC3E}">
        <p14:creationId xmlns:p14="http://schemas.microsoft.com/office/powerpoint/2010/main" val="1042456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91F38F-D026-41C5-B35F-95614521E29A}"/>
              </a:ext>
            </a:extLst>
          </p:cNvPr>
          <p:cNvSpPr>
            <a:spLocks noGrp="1"/>
          </p:cNvSpPr>
          <p:nvPr>
            <p:ph type="title"/>
          </p:nvPr>
        </p:nvSpPr>
        <p:spPr/>
        <p:txBody>
          <a:bodyPr/>
          <a:lstStyle/>
          <a:p>
            <a:r>
              <a:rPr lang="en-US" altLang="zh-CN" dirty="0"/>
              <a:t>2.4.2 from an NFA to a DFA</a:t>
            </a:r>
            <a:endParaRPr lang="zh-CN" altLang="en-US" dirty="0"/>
          </a:p>
        </p:txBody>
      </p:sp>
      <p:sp>
        <p:nvSpPr>
          <p:cNvPr id="3" name="内容占位符 2">
            <a:extLst>
              <a:ext uri="{FF2B5EF4-FFF2-40B4-BE49-F238E27FC236}">
                <a16:creationId xmlns:a16="http://schemas.microsoft.com/office/drawing/2014/main" id="{46087D3A-E3F0-409F-9854-64C125F7BA45}"/>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3FBA3FAB-BC0F-422A-8776-23288306C01F}"/>
              </a:ext>
            </a:extLst>
          </p:cNvPr>
          <p:cNvPicPr>
            <a:picLocks noChangeAspect="1"/>
          </p:cNvPicPr>
          <p:nvPr/>
        </p:nvPicPr>
        <p:blipFill>
          <a:blip r:embed="rId2"/>
          <a:stretch>
            <a:fillRect/>
          </a:stretch>
        </p:blipFill>
        <p:spPr>
          <a:xfrm>
            <a:off x="838200" y="1825625"/>
            <a:ext cx="10226040" cy="640116"/>
          </a:xfrm>
          <a:prstGeom prst="rect">
            <a:avLst/>
          </a:prstGeom>
        </p:spPr>
      </p:pic>
      <p:pic>
        <p:nvPicPr>
          <p:cNvPr id="6" name="图片 5">
            <a:extLst>
              <a:ext uri="{FF2B5EF4-FFF2-40B4-BE49-F238E27FC236}">
                <a16:creationId xmlns:a16="http://schemas.microsoft.com/office/drawing/2014/main" id="{CAD861C6-1BFF-4949-A29E-EB78CD89C88E}"/>
              </a:ext>
            </a:extLst>
          </p:cNvPr>
          <p:cNvPicPr>
            <a:picLocks noChangeAspect="1"/>
          </p:cNvPicPr>
          <p:nvPr/>
        </p:nvPicPr>
        <p:blipFill>
          <a:blip r:embed="rId3"/>
          <a:stretch>
            <a:fillRect/>
          </a:stretch>
        </p:blipFill>
        <p:spPr>
          <a:xfrm>
            <a:off x="838200" y="2768408"/>
            <a:ext cx="10488115" cy="2519872"/>
          </a:xfrm>
          <a:prstGeom prst="rect">
            <a:avLst/>
          </a:prstGeom>
        </p:spPr>
      </p:pic>
    </p:spTree>
    <p:extLst>
      <p:ext uri="{BB962C8B-B14F-4D97-AF65-F5344CB8AC3E}">
        <p14:creationId xmlns:p14="http://schemas.microsoft.com/office/powerpoint/2010/main" val="1246649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7439BE-CD8F-4C13-857B-634A7B2F45FC}"/>
              </a:ext>
            </a:extLst>
          </p:cNvPr>
          <p:cNvSpPr>
            <a:spLocks noGrp="1"/>
          </p:cNvSpPr>
          <p:nvPr>
            <p:ph type="title"/>
          </p:nvPr>
        </p:nvSpPr>
        <p:spPr/>
        <p:txBody>
          <a:bodyPr/>
          <a:lstStyle/>
          <a:p>
            <a:r>
              <a:rPr lang="en-US" altLang="zh-CN" dirty="0">
                <a:sym typeface="Symbol" panose="05050102010706020507" pitchFamily="18" charset="2"/>
              </a:rPr>
              <a:t></a:t>
            </a:r>
            <a:r>
              <a:rPr lang="en-US" altLang="zh-CN" i="1" dirty="0"/>
              <a:t>-</a:t>
            </a:r>
            <a:r>
              <a:rPr lang="en-US" altLang="zh-CN" dirty="0"/>
              <a:t>closure</a:t>
            </a:r>
            <a:endParaRPr lang="zh-CN" altLang="en-US" dirty="0"/>
          </a:p>
        </p:txBody>
      </p:sp>
      <p:sp>
        <p:nvSpPr>
          <p:cNvPr id="3" name="内容占位符 2">
            <a:extLst>
              <a:ext uri="{FF2B5EF4-FFF2-40B4-BE49-F238E27FC236}">
                <a16:creationId xmlns:a16="http://schemas.microsoft.com/office/drawing/2014/main" id="{C37E068F-3746-4C07-AEA6-F88BF8D6841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38EAD1B6-148E-4EA2-A33F-FBA7DD413274}"/>
              </a:ext>
            </a:extLst>
          </p:cNvPr>
          <p:cNvPicPr>
            <a:picLocks noChangeAspect="1"/>
          </p:cNvPicPr>
          <p:nvPr/>
        </p:nvPicPr>
        <p:blipFill>
          <a:blip r:embed="rId2"/>
          <a:stretch>
            <a:fillRect/>
          </a:stretch>
        </p:blipFill>
        <p:spPr>
          <a:xfrm>
            <a:off x="419100" y="1525445"/>
            <a:ext cx="11353800" cy="1598137"/>
          </a:xfrm>
          <a:prstGeom prst="rect">
            <a:avLst/>
          </a:prstGeom>
        </p:spPr>
      </p:pic>
      <p:pic>
        <p:nvPicPr>
          <p:cNvPr id="5" name="图片 4">
            <a:extLst>
              <a:ext uri="{FF2B5EF4-FFF2-40B4-BE49-F238E27FC236}">
                <a16:creationId xmlns:a16="http://schemas.microsoft.com/office/drawing/2014/main" id="{AF24377C-44A3-42C5-AFEF-AA81B3F099AB}"/>
              </a:ext>
            </a:extLst>
          </p:cNvPr>
          <p:cNvPicPr>
            <a:picLocks noChangeAspect="1"/>
          </p:cNvPicPr>
          <p:nvPr/>
        </p:nvPicPr>
        <p:blipFill>
          <a:blip r:embed="rId3"/>
          <a:stretch>
            <a:fillRect/>
          </a:stretch>
        </p:blipFill>
        <p:spPr>
          <a:xfrm>
            <a:off x="1738954" y="3151688"/>
            <a:ext cx="8349927" cy="3339971"/>
          </a:xfrm>
          <a:prstGeom prst="rect">
            <a:avLst/>
          </a:prstGeom>
        </p:spPr>
      </p:pic>
      <p:pic>
        <p:nvPicPr>
          <p:cNvPr id="6" name="图片 5">
            <a:extLst>
              <a:ext uri="{FF2B5EF4-FFF2-40B4-BE49-F238E27FC236}">
                <a16:creationId xmlns:a16="http://schemas.microsoft.com/office/drawing/2014/main" id="{B5A2AD01-C564-4FA1-8169-2197DCB30818}"/>
              </a:ext>
            </a:extLst>
          </p:cNvPr>
          <p:cNvPicPr>
            <a:picLocks noChangeAspect="1"/>
          </p:cNvPicPr>
          <p:nvPr/>
        </p:nvPicPr>
        <p:blipFill>
          <a:blip r:embed="rId4"/>
          <a:stretch>
            <a:fillRect/>
          </a:stretch>
        </p:blipFill>
        <p:spPr>
          <a:xfrm>
            <a:off x="926976" y="6049995"/>
            <a:ext cx="9161905" cy="523810"/>
          </a:xfrm>
          <a:prstGeom prst="rect">
            <a:avLst/>
          </a:prstGeom>
        </p:spPr>
      </p:pic>
    </p:spTree>
    <p:extLst>
      <p:ext uri="{BB962C8B-B14F-4D97-AF65-F5344CB8AC3E}">
        <p14:creationId xmlns:p14="http://schemas.microsoft.com/office/powerpoint/2010/main" val="204518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4DAE-303D-4ACC-8E84-ED586B7E5DC5}"/>
              </a:ext>
            </a:extLst>
          </p:cNvPr>
          <p:cNvSpPr>
            <a:spLocks noGrp="1"/>
          </p:cNvSpPr>
          <p:nvPr>
            <p:ph type="title"/>
          </p:nvPr>
        </p:nvSpPr>
        <p:spPr/>
        <p:txBody>
          <a:bodyPr/>
          <a:lstStyle/>
          <a:p>
            <a:r>
              <a:rPr lang="en-US" altLang="zh-CN" b="1" dirty="0"/>
              <a:t>2.2 Regular expression </a:t>
            </a:r>
            <a:endParaRPr lang="zh-CN" altLang="en-US" dirty="0"/>
          </a:p>
        </p:txBody>
      </p:sp>
      <p:sp>
        <p:nvSpPr>
          <p:cNvPr id="3" name="内容占位符 2">
            <a:extLst>
              <a:ext uri="{FF2B5EF4-FFF2-40B4-BE49-F238E27FC236}">
                <a16:creationId xmlns:a16="http://schemas.microsoft.com/office/drawing/2014/main" id="{914F2459-F593-4B53-9900-9F012342EB5C}"/>
              </a:ext>
            </a:extLst>
          </p:cNvPr>
          <p:cNvSpPr>
            <a:spLocks noGrp="1"/>
          </p:cNvSpPr>
          <p:nvPr>
            <p:ph idx="1"/>
          </p:nvPr>
        </p:nvSpPr>
        <p:spPr>
          <a:xfrm>
            <a:off x="728897" y="1558976"/>
            <a:ext cx="10734206" cy="5186597"/>
          </a:xfrm>
        </p:spPr>
        <p:txBody>
          <a:bodyPr>
            <a:normAutofit fontScale="92500" lnSpcReduction="10000"/>
          </a:bodyPr>
          <a:lstStyle/>
          <a:p>
            <a:pPr algn="just"/>
            <a:r>
              <a:rPr lang="en-US" altLang="zh-CN" dirty="0"/>
              <a:t>Regular expressions represent patterns of strings of characters. A regular expression is completely defined by the set of strings that it matches. This set is called the language generated by the regular expression and is written as </a:t>
            </a:r>
            <a:r>
              <a:rPr lang="en-US" altLang="zh-CN" b="1" dirty="0"/>
              <a:t>L(r)</a:t>
            </a:r>
            <a:r>
              <a:rPr lang="en-US" altLang="zh-CN" dirty="0"/>
              <a:t>. Here the word language is used only to mean “set of strings" and has (at least at this stage) no specific relationship to a programming language. </a:t>
            </a:r>
          </a:p>
          <a:p>
            <a:pPr algn="just"/>
            <a:r>
              <a:rPr lang="en-US" altLang="zh-CN" dirty="0"/>
              <a:t>This language depends, first, on the character set that is available. Generally, this will be the set of ASCI characters or some subset of it. Sometimes the set will be more general than the ASCII character set, in which case the set elements are referred to as symbols. This set of legal symbols is called the alphabet and is usually written as the Greek symbol </a:t>
            </a:r>
            <a:r>
              <a:rPr lang="en-US" altLang="zh-CN" dirty="0">
                <a:latin typeface="Times New Roman" panose="02020603050405020304" pitchFamily="18" charset="0"/>
                <a:cs typeface="Times New Roman" panose="02020603050405020304" pitchFamily="18" charset="0"/>
              </a:rPr>
              <a:t>∑</a:t>
            </a:r>
            <a:r>
              <a:rPr lang="en-US" altLang="zh-CN" dirty="0"/>
              <a:t> (sigma).</a:t>
            </a:r>
          </a:p>
          <a:p>
            <a:pPr algn="just"/>
            <a:r>
              <a:rPr lang="en-US" altLang="zh-CN" dirty="0"/>
              <a:t>A regular repression: symbols indicate patterns, metacharacters (</a:t>
            </a:r>
            <a:r>
              <a:rPr lang="en-US" altLang="zh-CN" dirty="0" err="1"/>
              <a:t>metasymbols</a:t>
            </a:r>
            <a:r>
              <a:rPr lang="en-US" altLang="zh-CN" dirty="0"/>
              <a:t>).</a:t>
            </a:r>
            <a:endParaRPr lang="zh-CN" altLang="zh-CN" dirty="0"/>
          </a:p>
        </p:txBody>
      </p:sp>
    </p:spTree>
    <p:extLst>
      <p:ext uri="{BB962C8B-B14F-4D97-AF65-F5344CB8AC3E}">
        <p14:creationId xmlns:p14="http://schemas.microsoft.com/office/powerpoint/2010/main" val="23666056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B21F53-F689-4E0B-AFCC-B7ADA3763417}"/>
              </a:ext>
            </a:extLst>
          </p:cNvPr>
          <p:cNvSpPr>
            <a:spLocks noGrp="1"/>
          </p:cNvSpPr>
          <p:nvPr>
            <p:ph type="title"/>
          </p:nvPr>
        </p:nvSpPr>
        <p:spPr>
          <a:xfrm>
            <a:off x="838200" y="365125"/>
            <a:ext cx="10515600" cy="1325563"/>
          </a:xfrm>
        </p:spPr>
        <p:txBody>
          <a:bodyPr>
            <a:normAutofit fontScale="90000"/>
          </a:bodyPr>
          <a:lstStyle/>
          <a:p>
            <a:br>
              <a:rPr lang="zh-CN" altLang="en-US" dirty="0"/>
            </a:br>
            <a:r>
              <a:rPr lang="en-US" altLang="zh-CN" dirty="0"/>
              <a:t>the </a:t>
            </a:r>
            <a:r>
              <a:rPr lang="en-US" altLang="zh-CN" i="1" dirty="0"/>
              <a:t>Subset Construction:</a:t>
            </a:r>
            <a:br>
              <a:rPr lang="en-US" altLang="zh-CN" dirty="0"/>
            </a:br>
            <a:endParaRPr lang="zh-CN" altLang="en-US" dirty="0"/>
          </a:p>
        </p:txBody>
      </p:sp>
      <p:sp>
        <p:nvSpPr>
          <p:cNvPr id="3" name="内容占位符 2">
            <a:extLst>
              <a:ext uri="{FF2B5EF4-FFF2-40B4-BE49-F238E27FC236}">
                <a16:creationId xmlns:a16="http://schemas.microsoft.com/office/drawing/2014/main" id="{8C439FA6-D9BD-41FA-A0B1-86FD077A82D8}"/>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74663C74-4DD6-446E-876E-11F89A75E503}"/>
              </a:ext>
            </a:extLst>
          </p:cNvPr>
          <p:cNvPicPr>
            <a:picLocks noChangeAspect="1"/>
          </p:cNvPicPr>
          <p:nvPr/>
        </p:nvPicPr>
        <p:blipFill>
          <a:blip r:embed="rId2"/>
          <a:stretch>
            <a:fillRect/>
          </a:stretch>
        </p:blipFill>
        <p:spPr>
          <a:xfrm>
            <a:off x="838199" y="1620182"/>
            <a:ext cx="10750879" cy="3698578"/>
          </a:xfrm>
          <a:prstGeom prst="rect">
            <a:avLst/>
          </a:prstGeom>
        </p:spPr>
      </p:pic>
    </p:spTree>
    <p:extLst>
      <p:ext uri="{BB962C8B-B14F-4D97-AF65-F5344CB8AC3E}">
        <p14:creationId xmlns:p14="http://schemas.microsoft.com/office/powerpoint/2010/main" val="32329748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74BA9-7EEB-42E7-A816-0CD6CB7E5A92}"/>
              </a:ext>
            </a:extLst>
          </p:cNvPr>
          <p:cNvSpPr>
            <a:spLocks noGrp="1"/>
          </p:cNvSpPr>
          <p:nvPr>
            <p:ph type="title"/>
          </p:nvPr>
        </p:nvSpPr>
        <p:spPr/>
        <p:txBody>
          <a:bodyPr/>
          <a:lstStyle/>
          <a:p>
            <a:r>
              <a:rPr lang="en-US" altLang="zh-CN" dirty="0"/>
              <a:t>2.4.2 from an NFA to a DFA</a:t>
            </a:r>
            <a:endParaRPr lang="zh-CN" altLang="en-US" dirty="0"/>
          </a:p>
        </p:txBody>
      </p:sp>
      <p:sp>
        <p:nvSpPr>
          <p:cNvPr id="3" name="内容占位符 2">
            <a:extLst>
              <a:ext uri="{FF2B5EF4-FFF2-40B4-BE49-F238E27FC236}">
                <a16:creationId xmlns:a16="http://schemas.microsoft.com/office/drawing/2014/main" id="{6A59492D-9DE0-4D5B-91FF-97402841440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64787F1-C882-479F-85D7-4DDF1A2E7746}"/>
              </a:ext>
            </a:extLst>
          </p:cNvPr>
          <p:cNvPicPr>
            <a:picLocks noChangeAspect="1"/>
          </p:cNvPicPr>
          <p:nvPr/>
        </p:nvPicPr>
        <p:blipFill>
          <a:blip r:embed="rId2"/>
          <a:stretch>
            <a:fillRect/>
          </a:stretch>
        </p:blipFill>
        <p:spPr>
          <a:xfrm>
            <a:off x="441960" y="1825625"/>
            <a:ext cx="11521440" cy="3620772"/>
          </a:xfrm>
          <a:prstGeom prst="rect">
            <a:avLst/>
          </a:prstGeom>
        </p:spPr>
      </p:pic>
    </p:spTree>
    <p:extLst>
      <p:ext uri="{BB962C8B-B14F-4D97-AF65-F5344CB8AC3E}">
        <p14:creationId xmlns:p14="http://schemas.microsoft.com/office/powerpoint/2010/main" val="477807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12FB24F-C363-4AE8-9E12-2F944AB9B61D}"/>
              </a:ext>
            </a:extLst>
          </p:cNvPr>
          <p:cNvPicPr>
            <a:picLocks noChangeAspect="1"/>
          </p:cNvPicPr>
          <p:nvPr/>
        </p:nvPicPr>
        <p:blipFill>
          <a:blip r:embed="rId2"/>
          <a:stretch>
            <a:fillRect/>
          </a:stretch>
        </p:blipFill>
        <p:spPr>
          <a:xfrm>
            <a:off x="838200" y="2526171"/>
            <a:ext cx="10149840" cy="4027101"/>
          </a:xfrm>
          <a:prstGeom prst="rect">
            <a:avLst/>
          </a:prstGeom>
        </p:spPr>
      </p:pic>
      <p:sp>
        <p:nvSpPr>
          <p:cNvPr id="2" name="标题 1">
            <a:extLst>
              <a:ext uri="{FF2B5EF4-FFF2-40B4-BE49-F238E27FC236}">
                <a16:creationId xmlns:a16="http://schemas.microsoft.com/office/drawing/2014/main" id="{81C52E6C-723C-48B7-A143-017A3E66A496}"/>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B265308D-EAA6-4439-9F24-7E76FD96109F}"/>
              </a:ext>
            </a:extLst>
          </p:cNvPr>
          <p:cNvPicPr>
            <a:picLocks noChangeAspect="1"/>
          </p:cNvPicPr>
          <p:nvPr/>
        </p:nvPicPr>
        <p:blipFill>
          <a:blip r:embed="rId3"/>
          <a:stretch>
            <a:fillRect/>
          </a:stretch>
        </p:blipFill>
        <p:spPr>
          <a:xfrm>
            <a:off x="270819" y="141155"/>
            <a:ext cx="6909731" cy="2385016"/>
          </a:xfrm>
          <a:prstGeom prst="rect">
            <a:avLst/>
          </a:prstGeom>
        </p:spPr>
      </p:pic>
      <p:pic>
        <p:nvPicPr>
          <p:cNvPr id="6" name="图片 5">
            <a:extLst>
              <a:ext uri="{FF2B5EF4-FFF2-40B4-BE49-F238E27FC236}">
                <a16:creationId xmlns:a16="http://schemas.microsoft.com/office/drawing/2014/main" id="{BEA7E414-CF5A-4AA0-8CA6-5ECF32A20078}"/>
              </a:ext>
            </a:extLst>
          </p:cNvPr>
          <p:cNvPicPr>
            <a:picLocks noChangeAspect="1"/>
          </p:cNvPicPr>
          <p:nvPr/>
        </p:nvPicPr>
        <p:blipFill>
          <a:blip r:embed="rId4"/>
          <a:stretch>
            <a:fillRect/>
          </a:stretch>
        </p:blipFill>
        <p:spPr>
          <a:xfrm>
            <a:off x="7830141" y="336805"/>
            <a:ext cx="4091040" cy="1382202"/>
          </a:xfrm>
          <a:prstGeom prst="rect">
            <a:avLst/>
          </a:prstGeom>
        </p:spPr>
      </p:pic>
      <p:sp>
        <p:nvSpPr>
          <p:cNvPr id="7" name="箭头: 右 6">
            <a:extLst>
              <a:ext uri="{FF2B5EF4-FFF2-40B4-BE49-F238E27FC236}">
                <a16:creationId xmlns:a16="http://schemas.microsoft.com/office/drawing/2014/main" id="{C6CEA148-BCAA-44CD-BC9C-258AF6EE07E3}"/>
              </a:ext>
            </a:extLst>
          </p:cNvPr>
          <p:cNvSpPr/>
          <p:nvPr/>
        </p:nvSpPr>
        <p:spPr>
          <a:xfrm>
            <a:off x="7443131" y="850053"/>
            <a:ext cx="609600" cy="842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0092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6EBF3-89EB-4666-AF86-70974D9DFFAB}"/>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6902C01C-CFBE-480D-82B3-AF83EAD7031C}"/>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0F574119-2959-4C09-BFCC-591804E05CA3}"/>
              </a:ext>
            </a:extLst>
          </p:cNvPr>
          <p:cNvPicPr>
            <a:picLocks noChangeAspect="1"/>
          </p:cNvPicPr>
          <p:nvPr/>
        </p:nvPicPr>
        <p:blipFill>
          <a:blip r:embed="rId2"/>
          <a:stretch>
            <a:fillRect/>
          </a:stretch>
        </p:blipFill>
        <p:spPr>
          <a:xfrm>
            <a:off x="1517853" y="944481"/>
            <a:ext cx="8836753" cy="2423795"/>
          </a:xfrm>
          <a:prstGeom prst="rect">
            <a:avLst/>
          </a:prstGeom>
        </p:spPr>
      </p:pic>
      <p:pic>
        <p:nvPicPr>
          <p:cNvPr id="5" name="图片 4">
            <a:extLst>
              <a:ext uri="{FF2B5EF4-FFF2-40B4-BE49-F238E27FC236}">
                <a16:creationId xmlns:a16="http://schemas.microsoft.com/office/drawing/2014/main" id="{91DE1CD7-A978-4788-82B7-4EC090700991}"/>
              </a:ext>
            </a:extLst>
          </p:cNvPr>
          <p:cNvPicPr>
            <a:picLocks noChangeAspect="1"/>
          </p:cNvPicPr>
          <p:nvPr/>
        </p:nvPicPr>
        <p:blipFill>
          <a:blip r:embed="rId3"/>
          <a:stretch>
            <a:fillRect/>
          </a:stretch>
        </p:blipFill>
        <p:spPr>
          <a:xfrm>
            <a:off x="1649267" y="4881725"/>
            <a:ext cx="7857143" cy="1295238"/>
          </a:xfrm>
          <a:prstGeom prst="rect">
            <a:avLst/>
          </a:prstGeom>
        </p:spPr>
      </p:pic>
      <p:sp>
        <p:nvSpPr>
          <p:cNvPr id="8" name="箭头: 右 7">
            <a:extLst>
              <a:ext uri="{FF2B5EF4-FFF2-40B4-BE49-F238E27FC236}">
                <a16:creationId xmlns:a16="http://schemas.microsoft.com/office/drawing/2014/main" id="{438765B0-245F-4E38-BF50-9489C57683B3}"/>
              </a:ext>
            </a:extLst>
          </p:cNvPr>
          <p:cNvSpPr/>
          <p:nvPr/>
        </p:nvSpPr>
        <p:spPr>
          <a:xfrm rot="5400000">
            <a:off x="5807686" y="3254593"/>
            <a:ext cx="820461" cy="1493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33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4D54C45-DD39-4724-8B39-A020917D3E77}"/>
              </a:ext>
            </a:extLst>
          </p:cNvPr>
          <p:cNvPicPr>
            <a:picLocks noChangeAspect="1"/>
          </p:cNvPicPr>
          <p:nvPr/>
        </p:nvPicPr>
        <p:blipFill>
          <a:blip r:embed="rId2"/>
          <a:stretch>
            <a:fillRect/>
          </a:stretch>
        </p:blipFill>
        <p:spPr>
          <a:xfrm>
            <a:off x="1535059" y="4191970"/>
            <a:ext cx="8904341" cy="2533681"/>
          </a:xfrm>
          <a:prstGeom prst="rect">
            <a:avLst/>
          </a:prstGeom>
        </p:spPr>
      </p:pic>
      <p:sp>
        <p:nvSpPr>
          <p:cNvPr id="2" name="标题 1">
            <a:extLst>
              <a:ext uri="{FF2B5EF4-FFF2-40B4-BE49-F238E27FC236}">
                <a16:creationId xmlns:a16="http://schemas.microsoft.com/office/drawing/2014/main" id="{FF060CE7-79F5-42E9-AE93-84537D1F90C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7DAD428-878B-4621-8AE6-821D5B01621F}"/>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A3F7957C-6582-4A30-BF26-A4612A33D801}"/>
              </a:ext>
            </a:extLst>
          </p:cNvPr>
          <p:cNvPicPr>
            <a:picLocks noChangeAspect="1"/>
          </p:cNvPicPr>
          <p:nvPr/>
        </p:nvPicPr>
        <p:blipFill>
          <a:blip r:embed="rId3"/>
          <a:stretch>
            <a:fillRect/>
          </a:stretch>
        </p:blipFill>
        <p:spPr>
          <a:xfrm>
            <a:off x="899160" y="127849"/>
            <a:ext cx="10393680" cy="3807086"/>
          </a:xfrm>
          <a:prstGeom prst="rect">
            <a:avLst/>
          </a:prstGeom>
        </p:spPr>
      </p:pic>
      <p:sp>
        <p:nvSpPr>
          <p:cNvPr id="6" name="箭头: 下 5">
            <a:extLst>
              <a:ext uri="{FF2B5EF4-FFF2-40B4-BE49-F238E27FC236}">
                <a16:creationId xmlns:a16="http://schemas.microsoft.com/office/drawing/2014/main" id="{265BBFD2-1D57-43AA-B6AF-4C292C29685F}"/>
              </a:ext>
            </a:extLst>
          </p:cNvPr>
          <p:cNvSpPr/>
          <p:nvPr/>
        </p:nvSpPr>
        <p:spPr>
          <a:xfrm>
            <a:off x="5818455" y="3888897"/>
            <a:ext cx="1600200" cy="5666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58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01B47-DDF5-4E51-89C7-7E3211D281B6}"/>
              </a:ext>
            </a:extLst>
          </p:cNvPr>
          <p:cNvSpPr>
            <a:spLocks noGrp="1"/>
          </p:cNvSpPr>
          <p:nvPr>
            <p:ph type="title"/>
          </p:nvPr>
        </p:nvSpPr>
        <p:spPr/>
        <p:txBody>
          <a:bodyPr/>
          <a:lstStyle/>
          <a:p>
            <a:r>
              <a:rPr lang="en-US" altLang="zh-CN" dirty="0"/>
              <a:t>2.4.3 Minimizing the number of states in a DFA</a:t>
            </a:r>
            <a:endParaRPr lang="zh-CN" altLang="en-US" dirty="0"/>
          </a:p>
        </p:txBody>
      </p:sp>
      <p:sp>
        <p:nvSpPr>
          <p:cNvPr id="3" name="内容占位符 2">
            <a:extLst>
              <a:ext uri="{FF2B5EF4-FFF2-40B4-BE49-F238E27FC236}">
                <a16:creationId xmlns:a16="http://schemas.microsoft.com/office/drawing/2014/main" id="{B2F2AC76-876F-4E37-B2E8-179C3E0E330A}"/>
              </a:ext>
            </a:extLst>
          </p:cNvPr>
          <p:cNvSpPr>
            <a:spLocks noGrp="1"/>
          </p:cNvSpPr>
          <p:nvPr>
            <p:ph idx="1"/>
          </p:nvPr>
        </p:nvSpPr>
        <p:spPr/>
        <p:txBody>
          <a:bodyPr/>
          <a:lstStyle/>
          <a:p>
            <a:r>
              <a:rPr lang="en-US" altLang="zh-CN" sz="2400" dirty="0"/>
              <a:t>The process we have described of deriving a DFA algorithmically from a regular expression has the unfortunate property that the resulting DFA may be more complex than necessary.</a:t>
            </a:r>
          </a:p>
          <a:p>
            <a:endParaRPr lang="zh-CN" altLang="en-US" dirty="0"/>
          </a:p>
        </p:txBody>
      </p:sp>
      <p:pic>
        <p:nvPicPr>
          <p:cNvPr id="6" name="图片 5">
            <a:extLst>
              <a:ext uri="{FF2B5EF4-FFF2-40B4-BE49-F238E27FC236}">
                <a16:creationId xmlns:a16="http://schemas.microsoft.com/office/drawing/2014/main" id="{4ECFF6D5-ECAE-4373-8C98-C5F287C03E82}"/>
              </a:ext>
            </a:extLst>
          </p:cNvPr>
          <p:cNvPicPr>
            <a:picLocks noChangeAspect="1"/>
          </p:cNvPicPr>
          <p:nvPr/>
        </p:nvPicPr>
        <p:blipFill>
          <a:blip r:embed="rId2"/>
          <a:stretch>
            <a:fillRect/>
          </a:stretch>
        </p:blipFill>
        <p:spPr>
          <a:xfrm>
            <a:off x="1132280" y="2909898"/>
            <a:ext cx="9916858" cy="3704261"/>
          </a:xfrm>
          <a:prstGeom prst="rect">
            <a:avLst/>
          </a:prstGeom>
        </p:spPr>
      </p:pic>
    </p:spTree>
    <p:extLst>
      <p:ext uri="{BB962C8B-B14F-4D97-AF65-F5344CB8AC3E}">
        <p14:creationId xmlns:p14="http://schemas.microsoft.com/office/powerpoint/2010/main" val="3047662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1CACAA6-F8AF-44BE-822C-8DC856928E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8341" y="3600446"/>
            <a:ext cx="5379720" cy="3107063"/>
          </a:xfrm>
        </p:spPr>
      </p:pic>
      <p:sp>
        <p:nvSpPr>
          <p:cNvPr id="6" name="矩形 5">
            <a:extLst>
              <a:ext uri="{FF2B5EF4-FFF2-40B4-BE49-F238E27FC236}">
                <a16:creationId xmlns:a16="http://schemas.microsoft.com/office/drawing/2014/main" id="{0D524259-41B6-4584-8704-2E8577C193C2}"/>
              </a:ext>
            </a:extLst>
          </p:cNvPr>
          <p:cNvSpPr/>
          <p:nvPr/>
        </p:nvSpPr>
        <p:spPr>
          <a:xfrm>
            <a:off x="414145" y="272654"/>
            <a:ext cx="11638029" cy="4801314"/>
          </a:xfrm>
          <a:prstGeom prst="rect">
            <a:avLst/>
          </a:prstGeom>
        </p:spPr>
        <p:txBody>
          <a:bodyPr wrap="square">
            <a:spAutoFit/>
          </a:bodyPr>
          <a:lstStyle/>
          <a:p>
            <a:r>
              <a:rPr lang="en-US" altLang="zh-CN" b="1" dirty="0"/>
              <a:t>1) </a:t>
            </a:r>
            <a:r>
              <a:rPr lang="zh-CN" altLang="en-US" b="1" dirty="0"/>
              <a:t>初始分组</a:t>
            </a:r>
          </a:p>
          <a:p>
            <a:r>
              <a:rPr lang="zh-CN" altLang="en-US" b="1" dirty="0"/>
              <a:t>     分为非接受状态组和接受状态组</a:t>
            </a:r>
          </a:p>
          <a:p>
            <a:r>
              <a:rPr lang="zh-CN" altLang="en-US" b="1" dirty="0"/>
              <a:t>       </a:t>
            </a:r>
            <a:r>
              <a:rPr lang="en-US" altLang="zh-CN" b="1" dirty="0"/>
              <a:t>{A,B,C,D}</a:t>
            </a:r>
            <a:r>
              <a:rPr lang="zh-CN" altLang="en-US" b="1" dirty="0"/>
              <a:t>和</a:t>
            </a:r>
            <a:r>
              <a:rPr lang="en-US" altLang="zh-CN" b="1" dirty="0"/>
              <a:t>{E}</a:t>
            </a:r>
          </a:p>
          <a:p>
            <a:r>
              <a:rPr lang="en-US" altLang="zh-CN" b="1" dirty="0"/>
              <a:t>2) </a:t>
            </a:r>
            <a:r>
              <a:rPr lang="zh-CN" altLang="en-US" b="1" dirty="0"/>
              <a:t>分割</a:t>
            </a:r>
          </a:p>
          <a:p>
            <a:r>
              <a:rPr lang="zh-CN" altLang="en-US" b="1" dirty="0"/>
              <a:t>    因为组</a:t>
            </a:r>
            <a:r>
              <a:rPr lang="en-US" altLang="zh-CN" b="1" dirty="0"/>
              <a:t>{E}</a:t>
            </a:r>
            <a:r>
              <a:rPr lang="zh-CN" altLang="en-US" b="1" dirty="0"/>
              <a:t>只包含一个状态，不能再被分割了</a:t>
            </a:r>
          </a:p>
          <a:p>
            <a:r>
              <a:rPr lang="zh-CN" altLang="en-US" b="1" dirty="0"/>
              <a:t>    另一个</a:t>
            </a:r>
            <a:r>
              <a:rPr lang="en-US" altLang="zh-CN" b="1" dirty="0"/>
              <a:t>{A,B,C,D}</a:t>
            </a:r>
          </a:p>
          <a:p>
            <a:r>
              <a:rPr lang="en-US" altLang="zh-CN" b="1" dirty="0"/>
              <a:t>            </a:t>
            </a:r>
            <a:r>
              <a:rPr lang="zh-CN" altLang="en-US" b="1" dirty="0"/>
              <a:t>考虑输入</a:t>
            </a:r>
            <a:r>
              <a:rPr lang="en-US" altLang="zh-CN" b="1" dirty="0"/>
              <a:t>a</a:t>
            </a:r>
            <a:r>
              <a:rPr lang="zh-CN" altLang="en-US" b="1" dirty="0"/>
              <a:t>的时候，这些状态都转向</a:t>
            </a:r>
            <a:r>
              <a:rPr lang="en-US" altLang="zh-CN" b="1" dirty="0"/>
              <a:t>B</a:t>
            </a:r>
            <a:r>
              <a:rPr lang="zh-CN" altLang="en-US" b="1" dirty="0"/>
              <a:t>，因此使用以</a:t>
            </a:r>
            <a:r>
              <a:rPr lang="en-US" altLang="zh-CN" b="1" dirty="0"/>
              <a:t>a</a:t>
            </a:r>
            <a:r>
              <a:rPr lang="zh-CN" altLang="en-US" b="1" dirty="0"/>
              <a:t>开头的串无法区分这些状态</a:t>
            </a:r>
          </a:p>
          <a:p>
            <a:r>
              <a:rPr lang="zh-CN" altLang="en-US" b="1" dirty="0"/>
              <a:t>            考虑输入</a:t>
            </a:r>
            <a:r>
              <a:rPr lang="en-US" altLang="zh-CN" b="1" dirty="0"/>
              <a:t>b</a:t>
            </a:r>
            <a:r>
              <a:rPr lang="zh-CN" altLang="en-US" b="1" dirty="0"/>
              <a:t>的时候，</a:t>
            </a:r>
            <a:r>
              <a:rPr lang="en-US" altLang="zh-CN" b="1" dirty="0"/>
              <a:t>A,B,C</a:t>
            </a:r>
            <a:r>
              <a:rPr lang="zh-CN" altLang="en-US" b="1" dirty="0"/>
              <a:t>转到组</a:t>
            </a:r>
            <a:r>
              <a:rPr lang="en-US" altLang="zh-CN" b="1" dirty="0"/>
              <a:t>{A,B,C,D}</a:t>
            </a:r>
            <a:r>
              <a:rPr lang="zh-CN" altLang="en-US" b="1" dirty="0"/>
              <a:t>的某个成员上，而</a:t>
            </a:r>
            <a:r>
              <a:rPr lang="en-US" altLang="zh-CN" b="1" dirty="0"/>
              <a:t>D</a:t>
            </a:r>
            <a:r>
              <a:rPr lang="zh-CN" altLang="en-US" b="1" dirty="0"/>
              <a:t>转向另一个组的成员</a:t>
            </a:r>
            <a:r>
              <a:rPr lang="en-US" altLang="zh-CN" b="1" dirty="0"/>
              <a:t>E   </a:t>
            </a:r>
            <a:r>
              <a:rPr lang="zh-CN" altLang="en-US" b="1" dirty="0"/>
              <a:t>上，因此将</a:t>
            </a:r>
            <a:r>
              <a:rPr lang="en-US" altLang="zh-CN" b="1" dirty="0"/>
              <a:t>{A,B,C,D}</a:t>
            </a:r>
            <a:r>
              <a:rPr lang="zh-CN" altLang="en-US" b="1" dirty="0"/>
              <a:t>分割成</a:t>
            </a:r>
            <a:r>
              <a:rPr lang="en-US" altLang="zh-CN" b="1" dirty="0"/>
              <a:t>{A,B,C}</a:t>
            </a:r>
            <a:r>
              <a:rPr lang="zh-CN" altLang="en-US" b="1" dirty="0"/>
              <a:t>和</a:t>
            </a:r>
            <a:r>
              <a:rPr lang="en-US" altLang="zh-CN" b="1" dirty="0"/>
              <a:t>{D},</a:t>
            </a:r>
            <a:r>
              <a:rPr lang="zh-CN" altLang="en-US" b="1" dirty="0"/>
              <a:t>得到新一轮状态组</a:t>
            </a:r>
            <a:r>
              <a:rPr lang="en-US" altLang="zh-CN" b="1" dirty="0"/>
              <a:t>{A,B,C}{D}{E}</a:t>
            </a:r>
          </a:p>
          <a:p>
            <a:r>
              <a:rPr lang="en-US" altLang="zh-CN" b="1" dirty="0"/>
              <a:t>3) </a:t>
            </a:r>
            <a:r>
              <a:rPr lang="zh-CN" altLang="en-US" b="1" dirty="0"/>
              <a:t>再次分割</a:t>
            </a:r>
          </a:p>
          <a:p>
            <a:r>
              <a:rPr lang="zh-CN" altLang="en-US" b="1" dirty="0"/>
              <a:t>     考虑组</a:t>
            </a:r>
            <a:r>
              <a:rPr lang="en-US" altLang="zh-CN" b="1" dirty="0"/>
              <a:t>{A,B,C}</a:t>
            </a:r>
          </a:p>
          <a:p>
            <a:r>
              <a:rPr lang="en-US" altLang="zh-CN" b="1" dirty="0"/>
              <a:t>           </a:t>
            </a:r>
            <a:r>
              <a:rPr lang="zh-CN" altLang="en-US" b="1" dirty="0"/>
              <a:t>输入</a:t>
            </a:r>
            <a:r>
              <a:rPr lang="en-US" altLang="zh-CN" b="1" dirty="0"/>
              <a:t>b</a:t>
            </a:r>
            <a:r>
              <a:rPr lang="zh-CN" altLang="en-US" b="1" dirty="0"/>
              <a:t>时，</a:t>
            </a:r>
            <a:r>
              <a:rPr lang="en-US" altLang="zh-CN" b="1" dirty="0"/>
              <a:t>A,C</a:t>
            </a:r>
            <a:r>
              <a:rPr lang="zh-CN" altLang="en-US" b="1" dirty="0"/>
              <a:t>到达</a:t>
            </a:r>
            <a:r>
              <a:rPr lang="en-US" altLang="zh-CN" b="1" dirty="0"/>
              <a:t>{A,B,C}</a:t>
            </a:r>
            <a:r>
              <a:rPr lang="zh-CN" altLang="en-US" b="1" dirty="0"/>
              <a:t>中的元素，</a:t>
            </a:r>
            <a:r>
              <a:rPr lang="en-US" altLang="zh-CN" b="1" dirty="0"/>
              <a:t>B</a:t>
            </a:r>
            <a:r>
              <a:rPr lang="zh-CN" altLang="en-US" b="1" dirty="0"/>
              <a:t>到达另一个组中的元素</a:t>
            </a:r>
            <a:r>
              <a:rPr lang="en-US" altLang="zh-CN" b="1" dirty="0"/>
              <a:t>D,</a:t>
            </a:r>
            <a:r>
              <a:rPr lang="zh-CN" altLang="en-US" b="1" dirty="0"/>
              <a:t>因此分割后的状态组为</a:t>
            </a:r>
            <a:r>
              <a:rPr lang="en-US" altLang="zh-CN" b="1" dirty="0"/>
              <a:t>{A,C}{B}{D}{E}</a:t>
            </a:r>
          </a:p>
          <a:p>
            <a:r>
              <a:rPr lang="en-US" altLang="zh-CN" b="1" dirty="0"/>
              <a:t>4) </a:t>
            </a:r>
            <a:r>
              <a:rPr lang="zh-CN" altLang="en-US" b="1" dirty="0"/>
              <a:t>分割完成</a:t>
            </a:r>
          </a:p>
          <a:p>
            <a:r>
              <a:rPr lang="zh-CN" altLang="en-US" b="1" dirty="0"/>
              <a:t>     </a:t>
            </a:r>
            <a:r>
              <a:rPr lang="en-US" altLang="zh-CN" b="1" dirty="0"/>
              <a:t>{A,C}</a:t>
            </a:r>
            <a:r>
              <a:rPr lang="zh-CN" altLang="en-US" b="1" dirty="0"/>
              <a:t>无法再进行分割，所以最终的状态组就为</a:t>
            </a:r>
            <a:r>
              <a:rPr lang="en-US" altLang="zh-CN" b="1" dirty="0"/>
              <a:t>{A,C}{B}{D}{E}</a:t>
            </a:r>
          </a:p>
          <a:p>
            <a:r>
              <a:rPr lang="en-US" altLang="zh-CN" b="1" dirty="0"/>
              <a:t>5) </a:t>
            </a:r>
            <a:r>
              <a:rPr lang="zh-CN" altLang="en-US" b="1" dirty="0"/>
              <a:t>最小</a:t>
            </a:r>
            <a:r>
              <a:rPr lang="en-US" altLang="zh-CN" b="1" dirty="0"/>
              <a:t>DFA</a:t>
            </a:r>
          </a:p>
          <a:p>
            <a:r>
              <a:rPr lang="zh-CN" altLang="en-US" b="1" dirty="0"/>
              <a:t>从状态组中挑选出</a:t>
            </a:r>
            <a:r>
              <a:rPr lang="en-US" altLang="zh-CN" b="1" dirty="0"/>
              <a:t>A,B,D,E</a:t>
            </a:r>
            <a:r>
              <a:rPr lang="zh-CN" altLang="en-US" b="1" dirty="0"/>
              <a:t>作为对应组的代表，其转换函数如图</a:t>
            </a:r>
            <a:r>
              <a:rPr lang="en-US" altLang="zh-CN" b="1" dirty="0"/>
              <a:t>10</a:t>
            </a:r>
            <a:r>
              <a:rPr lang="zh-CN" altLang="en-US" b="1" dirty="0"/>
              <a:t>所示</a:t>
            </a:r>
          </a:p>
          <a:p>
            <a:endParaRPr lang="zh-CN" altLang="en-US" dirty="0"/>
          </a:p>
        </p:txBody>
      </p:sp>
      <p:pic>
        <p:nvPicPr>
          <p:cNvPr id="9" name="图片 8">
            <a:extLst>
              <a:ext uri="{FF2B5EF4-FFF2-40B4-BE49-F238E27FC236}">
                <a16:creationId xmlns:a16="http://schemas.microsoft.com/office/drawing/2014/main" id="{C087BA4C-BB83-47D4-8574-93451AB8B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45" y="4844148"/>
            <a:ext cx="1922846" cy="1602372"/>
          </a:xfrm>
          <a:prstGeom prst="rect">
            <a:avLst/>
          </a:prstGeom>
        </p:spPr>
      </p:pic>
      <p:pic>
        <p:nvPicPr>
          <p:cNvPr id="12" name="图片 11">
            <a:extLst>
              <a:ext uri="{FF2B5EF4-FFF2-40B4-BE49-F238E27FC236}">
                <a16:creationId xmlns:a16="http://schemas.microsoft.com/office/drawing/2014/main" id="{01D8460E-CA1E-49F6-BC70-11C74062A775}"/>
              </a:ext>
            </a:extLst>
          </p:cNvPr>
          <p:cNvPicPr>
            <a:picLocks noChangeAspect="1"/>
          </p:cNvPicPr>
          <p:nvPr/>
        </p:nvPicPr>
        <p:blipFill>
          <a:blip r:embed="rId4"/>
          <a:stretch>
            <a:fillRect/>
          </a:stretch>
        </p:blipFill>
        <p:spPr>
          <a:xfrm>
            <a:off x="2336991" y="4844148"/>
            <a:ext cx="4833245" cy="2013852"/>
          </a:xfrm>
          <a:prstGeom prst="rect">
            <a:avLst/>
          </a:prstGeom>
        </p:spPr>
      </p:pic>
    </p:spTree>
    <p:extLst>
      <p:ext uri="{BB962C8B-B14F-4D97-AF65-F5344CB8AC3E}">
        <p14:creationId xmlns:p14="http://schemas.microsoft.com/office/powerpoint/2010/main" val="225744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CC25F-1FA5-4145-868E-68578E033BA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C389211-6117-4764-A7DC-1476C71ECB46}"/>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8FB07BE7-9B8D-47C3-929A-4A580DEA944A}"/>
              </a:ext>
            </a:extLst>
          </p:cNvPr>
          <p:cNvPicPr>
            <a:picLocks noChangeAspect="1"/>
          </p:cNvPicPr>
          <p:nvPr/>
        </p:nvPicPr>
        <p:blipFill>
          <a:blip r:embed="rId2"/>
          <a:stretch>
            <a:fillRect/>
          </a:stretch>
        </p:blipFill>
        <p:spPr>
          <a:xfrm rot="21436612">
            <a:off x="1448381" y="681037"/>
            <a:ext cx="9295238" cy="2800000"/>
          </a:xfrm>
          <a:prstGeom prst="rect">
            <a:avLst/>
          </a:prstGeom>
        </p:spPr>
      </p:pic>
      <p:pic>
        <p:nvPicPr>
          <p:cNvPr id="5" name="图片 4">
            <a:extLst>
              <a:ext uri="{FF2B5EF4-FFF2-40B4-BE49-F238E27FC236}">
                <a16:creationId xmlns:a16="http://schemas.microsoft.com/office/drawing/2014/main" id="{F76FA404-6920-44CE-B538-031797A50FEA}"/>
              </a:ext>
            </a:extLst>
          </p:cNvPr>
          <p:cNvPicPr>
            <a:picLocks noChangeAspect="1"/>
          </p:cNvPicPr>
          <p:nvPr/>
        </p:nvPicPr>
        <p:blipFill>
          <a:blip r:embed="rId3"/>
          <a:stretch>
            <a:fillRect/>
          </a:stretch>
        </p:blipFill>
        <p:spPr>
          <a:xfrm>
            <a:off x="2753124" y="4186487"/>
            <a:ext cx="6380952" cy="1990476"/>
          </a:xfrm>
          <a:prstGeom prst="rect">
            <a:avLst/>
          </a:prstGeom>
        </p:spPr>
      </p:pic>
      <p:sp>
        <p:nvSpPr>
          <p:cNvPr id="6" name="箭头: 下 5">
            <a:extLst>
              <a:ext uri="{FF2B5EF4-FFF2-40B4-BE49-F238E27FC236}">
                <a16:creationId xmlns:a16="http://schemas.microsoft.com/office/drawing/2014/main" id="{274ECD79-DA05-42FF-97FF-6A239F439ACC}"/>
              </a:ext>
            </a:extLst>
          </p:cNvPr>
          <p:cNvSpPr/>
          <p:nvPr/>
        </p:nvSpPr>
        <p:spPr>
          <a:xfrm>
            <a:off x="5257800" y="3158774"/>
            <a:ext cx="2225040"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3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E7608-D958-4655-9705-D24B1443296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A39B4FB-ABBF-4C41-B343-BB17B63D5E6B}"/>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3888A534-FB5E-4F39-8551-FACFFF2F744F}"/>
              </a:ext>
            </a:extLst>
          </p:cNvPr>
          <p:cNvPicPr>
            <a:picLocks noChangeAspect="1"/>
          </p:cNvPicPr>
          <p:nvPr/>
        </p:nvPicPr>
        <p:blipFill>
          <a:blip r:embed="rId2"/>
          <a:stretch>
            <a:fillRect/>
          </a:stretch>
        </p:blipFill>
        <p:spPr>
          <a:xfrm>
            <a:off x="670560" y="365125"/>
            <a:ext cx="10683240" cy="4051955"/>
          </a:xfrm>
          <a:prstGeom prst="rect">
            <a:avLst/>
          </a:prstGeom>
        </p:spPr>
      </p:pic>
      <p:pic>
        <p:nvPicPr>
          <p:cNvPr id="5" name="图片 4">
            <a:extLst>
              <a:ext uri="{FF2B5EF4-FFF2-40B4-BE49-F238E27FC236}">
                <a16:creationId xmlns:a16="http://schemas.microsoft.com/office/drawing/2014/main" id="{F0ED26F3-C628-4378-AD61-AF91C01526DF}"/>
              </a:ext>
            </a:extLst>
          </p:cNvPr>
          <p:cNvPicPr>
            <a:picLocks noChangeAspect="1"/>
          </p:cNvPicPr>
          <p:nvPr/>
        </p:nvPicPr>
        <p:blipFill>
          <a:blip r:embed="rId3"/>
          <a:stretch>
            <a:fillRect/>
          </a:stretch>
        </p:blipFill>
        <p:spPr>
          <a:xfrm>
            <a:off x="3722710" y="5169065"/>
            <a:ext cx="5447619" cy="1323810"/>
          </a:xfrm>
          <a:prstGeom prst="rect">
            <a:avLst/>
          </a:prstGeom>
        </p:spPr>
      </p:pic>
      <p:sp>
        <p:nvSpPr>
          <p:cNvPr id="6" name="箭头: 下 5">
            <a:extLst>
              <a:ext uri="{FF2B5EF4-FFF2-40B4-BE49-F238E27FC236}">
                <a16:creationId xmlns:a16="http://schemas.microsoft.com/office/drawing/2014/main" id="{DA15744F-0917-4C43-A9E5-89726BC95779}"/>
              </a:ext>
            </a:extLst>
          </p:cNvPr>
          <p:cNvSpPr/>
          <p:nvPr/>
        </p:nvSpPr>
        <p:spPr>
          <a:xfrm>
            <a:off x="5852400" y="4417080"/>
            <a:ext cx="1752360" cy="598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085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7591-7C6D-4D2D-AC96-57D3F1314A70}"/>
              </a:ext>
            </a:extLst>
          </p:cNvPr>
          <p:cNvSpPr>
            <a:spLocks noGrp="1"/>
          </p:cNvSpPr>
          <p:nvPr>
            <p:ph type="title"/>
          </p:nvPr>
        </p:nvSpPr>
        <p:spPr/>
        <p:txBody>
          <a:bodyPr/>
          <a:lstStyle/>
          <a:p>
            <a:r>
              <a:rPr lang="en-US" altLang="zh-CN" b="1" dirty="0"/>
              <a:t>2.2 Regular expression </a:t>
            </a:r>
            <a:endParaRPr lang="zh-CN" altLang="en-US" dirty="0"/>
          </a:p>
        </p:txBody>
      </p:sp>
      <p:sp>
        <p:nvSpPr>
          <p:cNvPr id="3" name="内容占位符 2">
            <a:extLst>
              <a:ext uri="{FF2B5EF4-FFF2-40B4-BE49-F238E27FC236}">
                <a16:creationId xmlns:a16="http://schemas.microsoft.com/office/drawing/2014/main" id="{72DFB54C-5C84-4F5A-9BD6-AE9DE32AE28E}"/>
              </a:ext>
            </a:extLst>
          </p:cNvPr>
          <p:cNvSpPr>
            <a:spLocks noGrp="1"/>
          </p:cNvSpPr>
          <p:nvPr>
            <p:ph idx="1"/>
          </p:nvPr>
        </p:nvSpPr>
        <p:spPr/>
        <p:txBody>
          <a:bodyPr/>
          <a:lstStyle/>
          <a:p>
            <a:r>
              <a:rPr lang="zh-CN" altLang="zh-CN" dirty="0"/>
              <a:t>正则表达式是对字符串（包括普通字符（例如，</a:t>
            </a:r>
            <a:r>
              <a:rPr lang="en-US" altLang="zh-CN" dirty="0"/>
              <a:t>a </a:t>
            </a:r>
            <a:r>
              <a:rPr lang="zh-CN" altLang="zh-CN" dirty="0"/>
              <a:t>到</a:t>
            </a:r>
            <a:r>
              <a:rPr lang="en-US" altLang="zh-CN" dirty="0"/>
              <a:t> z </a:t>
            </a:r>
            <a:r>
              <a:rPr lang="zh-CN" altLang="zh-CN" dirty="0"/>
              <a:t>之间的字母）和特殊字符（称为“元字符”））操作的一种逻辑公式，就是用事先定义好的一些特定字符、及这些特定字符的组合，组成一个“规则字符串”，这个“规则字符串”用来表达对字符串的一种过滤逻辑。正则表达式是一种文本模式，模式描述在搜索文本时要匹配的一个或多个字符串。</a:t>
            </a:r>
          </a:p>
          <a:p>
            <a:endParaRPr lang="zh-CN" altLang="en-US" dirty="0"/>
          </a:p>
        </p:txBody>
      </p:sp>
    </p:spTree>
    <p:extLst>
      <p:ext uri="{BB962C8B-B14F-4D97-AF65-F5344CB8AC3E}">
        <p14:creationId xmlns:p14="http://schemas.microsoft.com/office/powerpoint/2010/main" val="567584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F1547-5842-4E58-AA16-C0CCC75B7929}"/>
              </a:ext>
            </a:extLst>
          </p:cNvPr>
          <p:cNvSpPr>
            <a:spLocks noGrp="1"/>
          </p:cNvSpPr>
          <p:nvPr>
            <p:ph type="title"/>
          </p:nvPr>
        </p:nvSpPr>
        <p:spPr/>
        <p:txBody>
          <a:bodyPr/>
          <a:lstStyle/>
          <a:p>
            <a:r>
              <a:rPr lang="en-US" altLang="zh-CN" dirty="0"/>
              <a:t>2.2.1 Definition of Regular Expression</a:t>
            </a:r>
            <a:endParaRPr lang="zh-CN" altLang="en-US" dirty="0"/>
          </a:p>
        </p:txBody>
      </p:sp>
      <p:sp>
        <p:nvSpPr>
          <p:cNvPr id="3" name="内容占位符 2">
            <a:extLst>
              <a:ext uri="{FF2B5EF4-FFF2-40B4-BE49-F238E27FC236}">
                <a16:creationId xmlns:a16="http://schemas.microsoft.com/office/drawing/2014/main" id="{C19118FB-B204-46B7-A16F-6BE5CC5EC0DF}"/>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B5F923B3-0BA0-49BF-94C1-54BBB4535F27}"/>
              </a:ext>
            </a:extLst>
          </p:cNvPr>
          <p:cNvPicPr>
            <a:picLocks noChangeAspect="1"/>
          </p:cNvPicPr>
          <p:nvPr/>
        </p:nvPicPr>
        <p:blipFill>
          <a:blip r:embed="rId2"/>
          <a:stretch>
            <a:fillRect/>
          </a:stretch>
        </p:blipFill>
        <p:spPr>
          <a:xfrm>
            <a:off x="732411" y="1825625"/>
            <a:ext cx="10727177" cy="3003250"/>
          </a:xfrm>
          <a:prstGeom prst="rect">
            <a:avLst/>
          </a:prstGeom>
        </p:spPr>
      </p:pic>
    </p:spTree>
    <p:extLst>
      <p:ext uri="{BB962C8B-B14F-4D97-AF65-F5344CB8AC3E}">
        <p14:creationId xmlns:p14="http://schemas.microsoft.com/office/powerpoint/2010/main" val="263248949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2750</TotalTime>
  <Words>2396</Words>
  <Application>Microsoft Office PowerPoint</Application>
  <PresentationFormat>宽屏</PresentationFormat>
  <Paragraphs>178</Paragraphs>
  <Slides>78</Slides>
  <Notes>2</Notes>
  <HiddenSlides>2</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78</vt:i4>
      </vt:variant>
    </vt:vector>
  </HeadingPairs>
  <TitlesOfParts>
    <vt:vector size="87" baseType="lpstr">
      <vt:lpstr>AdobeSongStd-Light</vt:lpstr>
      <vt:lpstr>Courier</vt:lpstr>
      <vt:lpstr>PingFang SC</vt:lpstr>
      <vt:lpstr>等线</vt:lpstr>
      <vt:lpstr>等线 Light</vt:lpstr>
      <vt:lpstr>Arial</vt:lpstr>
      <vt:lpstr>Times New Roman</vt:lpstr>
      <vt:lpstr>Wingdings</vt:lpstr>
      <vt:lpstr>Office 主题​​</vt:lpstr>
      <vt:lpstr>  Chapter 2 Scanning (lexical analysis)</vt:lpstr>
      <vt:lpstr>Scanning (lexical analysis)</vt:lpstr>
      <vt:lpstr>Scanning (lexical analysis)</vt:lpstr>
      <vt:lpstr>2.1  the scanning process</vt:lpstr>
      <vt:lpstr>2.1  the scanning process</vt:lpstr>
      <vt:lpstr>PowerPoint 演示文稿</vt:lpstr>
      <vt:lpstr>2.2 Regular expression </vt:lpstr>
      <vt:lpstr>2.2 Regular expression </vt:lpstr>
      <vt:lpstr>2.2.1 Definition of Regular Expression</vt:lpstr>
      <vt:lpstr>PowerPoint 演示文稿</vt:lpstr>
      <vt:lpstr>2.2.1 Definition of Regular Expression</vt:lpstr>
      <vt:lpstr>2.2.1 Definition of Regular Expression</vt:lpstr>
      <vt:lpstr>2.2.1 Definition of Regular Expression</vt:lpstr>
      <vt:lpstr>Example </vt:lpstr>
      <vt:lpstr>Example </vt:lpstr>
      <vt:lpstr>Example </vt:lpstr>
      <vt:lpstr>PowerPoint 演示文稿</vt:lpstr>
      <vt:lpstr>Example </vt:lpstr>
      <vt:lpstr>Example </vt:lpstr>
      <vt:lpstr>Exercise </vt:lpstr>
      <vt:lpstr>2.2.2 Extensions to Regular Expressions</vt:lpstr>
      <vt:lpstr>2.2.2 Extensions to Regular Expressions</vt:lpstr>
      <vt:lpstr>2.2.3 Regular Expressions for Programming Language Tokens</vt:lpstr>
      <vt:lpstr>2.2.3 Regular Expressions for Programming Language Tokens</vt:lpstr>
      <vt:lpstr>Ambiguity（二义性，奇异性）, White Space</vt:lpstr>
      <vt:lpstr>Ambiguity（二义性，奇异性）, White Space</vt:lpstr>
      <vt:lpstr>2.3  Finite Automata</vt:lpstr>
      <vt:lpstr>2.3  Finite Automata</vt:lpstr>
      <vt:lpstr>2.3  Finite Automata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2.3.1 Definite of Deterministic finite automation (DFA)</vt:lpstr>
      <vt:lpstr>Deterministic finite automation (DFA)</vt:lpstr>
      <vt:lpstr>PowerPoint 演示文稿</vt:lpstr>
      <vt:lpstr>Deterministic finite automation (DFA)</vt:lpstr>
      <vt:lpstr>Nondeterministic Automata</vt:lpstr>
      <vt:lpstr>Nondeterministic Automata</vt:lpstr>
      <vt:lpstr>Nondeterministic Automata</vt:lpstr>
      <vt:lpstr>PowerPoint 演示文稿</vt:lpstr>
      <vt:lpstr>Nondeterministic Automata</vt:lpstr>
      <vt:lpstr>ε-transitions</vt:lpstr>
      <vt:lpstr>ε-transitions</vt:lpstr>
      <vt:lpstr>NFA (Nondeterministic Finite Automaton) </vt:lpstr>
      <vt:lpstr>NFA (Nondeterministic Finite Automaton) </vt:lpstr>
      <vt:lpstr>PowerPoint 演示文稿</vt:lpstr>
      <vt:lpstr>确定与非确定自动机不同</vt:lpstr>
      <vt:lpstr>PowerPoint 演示文稿</vt:lpstr>
      <vt:lpstr>PowerPoint 演示文稿</vt:lpstr>
      <vt:lpstr>2.3.3 Implementation of finite automata in Code</vt:lpstr>
      <vt:lpstr> Drawbacks: </vt:lpstr>
      <vt:lpstr>PowerPoint 演示文稿</vt:lpstr>
      <vt:lpstr>A better method : </vt:lpstr>
      <vt:lpstr>PowerPoint 演示文稿</vt:lpstr>
      <vt:lpstr>PowerPoint 演示文稿</vt:lpstr>
      <vt:lpstr> Generic code</vt:lpstr>
      <vt:lpstr>2.4 From Regular Expression To DFAs</vt:lpstr>
      <vt:lpstr>2.4.1 from a regular expression to an NFA</vt:lpstr>
      <vt:lpstr>PowerPoint 演示文稿</vt:lpstr>
      <vt:lpstr>PowerPoint 演示文稿</vt:lpstr>
      <vt:lpstr>PowerPoint 演示文稿</vt:lpstr>
      <vt:lpstr>PowerPoint 演示文稿</vt:lpstr>
      <vt:lpstr>2.4.2 from an NFA to a DFA</vt:lpstr>
      <vt:lpstr>-closure</vt:lpstr>
      <vt:lpstr> the Subset Construction: </vt:lpstr>
      <vt:lpstr>2.4.2 from an NFA to a DFA</vt:lpstr>
      <vt:lpstr>PowerPoint 演示文稿</vt:lpstr>
      <vt:lpstr>PowerPoint 演示文稿</vt:lpstr>
      <vt:lpstr>PowerPoint 演示文稿</vt:lpstr>
      <vt:lpstr>2.4.3 Minimizing the number of states in a DFA</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Chapter 1  Introduction</dc:title>
  <dc:creator>Windows 用户</dc:creator>
  <cp:lastModifiedBy>admin</cp:lastModifiedBy>
  <cp:revision>117</cp:revision>
  <dcterms:created xsi:type="dcterms:W3CDTF">2021-09-05T06:21:53Z</dcterms:created>
  <dcterms:modified xsi:type="dcterms:W3CDTF">2023-03-08T22:57:08Z</dcterms:modified>
</cp:coreProperties>
</file>